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57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135F50-1976-4359-AC88-559E211E2138}" type="datetimeFigureOut">
              <a:rPr lang="id-ID" smtClean="0"/>
              <a:pPr/>
              <a:t>28/02/2014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02F076-EAA3-4337-995A-12695471CDD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Oral Biomedicine and Fallen Teeth Syndrom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R. Rama Putranto</a:t>
            </a:r>
          </a:p>
          <a:p>
            <a:r>
              <a:rPr lang="id-ID" dirty="0" smtClean="0"/>
              <a:t>Yayun Siti rohmah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5"/>
          <p:cNvGrpSpPr>
            <a:grpSpLocks/>
          </p:cNvGrpSpPr>
          <p:nvPr/>
        </p:nvGrpSpPr>
        <p:grpSpPr bwMode="auto">
          <a:xfrm>
            <a:off x="3200400" y="381000"/>
            <a:ext cx="3429000" cy="1219200"/>
            <a:chOff x="2016" y="240"/>
            <a:chExt cx="2160" cy="768"/>
          </a:xfrm>
        </p:grpSpPr>
        <p:sp>
          <p:nvSpPr>
            <p:cNvPr id="35843" name="Oval 3"/>
            <p:cNvSpPr>
              <a:spLocks noChangeArrowheads="1"/>
            </p:cNvSpPr>
            <p:nvPr/>
          </p:nvSpPr>
          <p:spPr bwMode="auto">
            <a:xfrm>
              <a:off x="2784" y="240"/>
              <a:ext cx="1392" cy="768"/>
            </a:xfrm>
            <a:prstGeom prst="ellipse">
              <a:avLst/>
            </a:prstGeom>
            <a:gradFill rotWithShape="0">
              <a:gsLst>
                <a:gs pos="0">
                  <a:srgbClr val="660066"/>
                </a:gs>
                <a:gs pos="100000">
                  <a:srgbClr val="66006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KARIES</a:t>
              </a:r>
              <a:endParaRPr lang="en-US">
                <a:solidFill>
                  <a:srgbClr val="FF9900"/>
                </a:solidFill>
                <a:latin typeface="+mn-lt"/>
              </a:endParaRPr>
            </a:p>
          </p:txBody>
        </p:sp>
        <p:sp>
          <p:nvSpPr>
            <p:cNvPr id="35844" name="AutoShape 4"/>
            <p:cNvSpPr>
              <a:spLocks noChangeArrowheads="1"/>
            </p:cNvSpPr>
            <p:nvPr/>
          </p:nvSpPr>
          <p:spPr bwMode="auto">
            <a:xfrm rot="5400000">
              <a:off x="2112" y="288"/>
              <a:ext cx="432" cy="624"/>
            </a:xfrm>
            <a:prstGeom prst="upArrow">
              <a:avLst>
                <a:gd name="adj1" fmla="val 50000"/>
                <a:gd name="adj2" fmla="val 36111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3" name="Group 557"/>
          <p:cNvGrpSpPr>
            <a:grpSpLocks/>
          </p:cNvGrpSpPr>
          <p:nvPr/>
        </p:nvGrpSpPr>
        <p:grpSpPr bwMode="auto">
          <a:xfrm>
            <a:off x="6172200" y="1905000"/>
            <a:ext cx="2743200" cy="1905000"/>
            <a:chOff x="3888" y="1200"/>
            <a:chExt cx="1728" cy="1200"/>
          </a:xfrm>
        </p:grpSpPr>
        <p:sp>
          <p:nvSpPr>
            <p:cNvPr id="19705" name="AutoShape 6"/>
            <p:cNvSpPr>
              <a:spLocks noChangeArrowheads="1"/>
            </p:cNvSpPr>
            <p:nvPr/>
          </p:nvSpPr>
          <p:spPr bwMode="auto">
            <a:xfrm>
              <a:off x="4608" y="1824"/>
              <a:ext cx="287" cy="576"/>
            </a:xfrm>
            <a:prstGeom prst="upArrow">
              <a:avLst>
                <a:gd name="adj1" fmla="val 50000"/>
                <a:gd name="adj2" fmla="val 50174"/>
              </a:avLst>
            </a:prstGeom>
            <a:gradFill rotWithShape="0">
              <a:gsLst>
                <a:gs pos="0">
                  <a:srgbClr val="66FFFF"/>
                </a:gs>
                <a:gs pos="100000">
                  <a:srgbClr val="2F7676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35847" name="AutoShape 7"/>
            <p:cNvSpPr>
              <a:spLocks noChangeArrowheads="1"/>
            </p:cNvSpPr>
            <p:nvPr/>
          </p:nvSpPr>
          <p:spPr bwMode="auto">
            <a:xfrm>
              <a:off x="3888" y="1200"/>
              <a:ext cx="1728" cy="52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FFFFFF"/>
                  </a:solidFill>
                  <a:latin typeface="+mn-lt"/>
                </a:rPr>
                <a:t>Penyakit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FFFFFF"/>
                  </a:solidFill>
                  <a:latin typeface="+mn-lt"/>
                </a:rPr>
                <a:t>PERIODONTAL</a:t>
              </a:r>
            </a:p>
          </p:txBody>
        </p:sp>
      </p:grpSp>
      <p:sp>
        <p:nvSpPr>
          <p:cNvPr id="19460" name="Arc 8"/>
          <p:cNvSpPr>
            <a:spLocks/>
          </p:cNvSpPr>
          <p:nvPr/>
        </p:nvSpPr>
        <p:spPr bwMode="auto">
          <a:xfrm>
            <a:off x="608013" y="5167313"/>
            <a:ext cx="5499100" cy="1689100"/>
          </a:xfrm>
          <a:custGeom>
            <a:avLst/>
            <a:gdLst>
              <a:gd name="T0" fmla="*/ 0 w 21600"/>
              <a:gd name="T1" fmla="*/ 0 h 21600"/>
              <a:gd name="T2" fmla="*/ 1400004670 w 21600"/>
              <a:gd name="T3" fmla="*/ 132086047 h 21600"/>
              <a:gd name="T4" fmla="*/ 0 w 21600"/>
              <a:gd name="T5" fmla="*/ 1320860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0" cap="rnd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Gill Sans MT" pitchFamily="34" charset="0"/>
            </a:endParaRP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231775" y="5153025"/>
            <a:ext cx="13684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600">
                <a:solidFill>
                  <a:srgbClr val="66FFFF"/>
                </a:solidFill>
                <a:latin typeface="Arial Narrow" pitchFamily="34" charset="0"/>
              </a:rPr>
              <a:t>Email</a:t>
            </a:r>
          </a:p>
        </p:txBody>
      </p:sp>
      <p:sp>
        <p:nvSpPr>
          <p:cNvPr id="19462" name="Arc 10"/>
          <p:cNvSpPr>
            <a:spLocks/>
          </p:cNvSpPr>
          <p:nvPr/>
        </p:nvSpPr>
        <p:spPr bwMode="auto">
          <a:xfrm>
            <a:off x="457200" y="4965700"/>
            <a:ext cx="5892800" cy="1892300"/>
          </a:xfrm>
          <a:custGeom>
            <a:avLst/>
            <a:gdLst>
              <a:gd name="T0" fmla="*/ 0 w 23918"/>
              <a:gd name="T1" fmla="*/ 959379 h 21600"/>
              <a:gd name="T2" fmla="*/ 1451839296 w 23918"/>
              <a:gd name="T3" fmla="*/ 165777729 h 21600"/>
              <a:gd name="T4" fmla="*/ 140704351 w 23918"/>
              <a:gd name="T5" fmla="*/ 165777729 h 21600"/>
              <a:gd name="T6" fmla="*/ 0 60000 65536"/>
              <a:gd name="T7" fmla="*/ 0 60000 65536"/>
              <a:gd name="T8" fmla="*/ 0 60000 65536"/>
              <a:gd name="T9" fmla="*/ 0 w 23918"/>
              <a:gd name="T10" fmla="*/ 0 h 21600"/>
              <a:gd name="T11" fmla="*/ 23918 w 239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18" h="21600" fill="none" extrusionOk="0">
                <a:moveTo>
                  <a:pt x="-1" y="124"/>
                </a:moveTo>
                <a:cubicBezTo>
                  <a:pt x="769" y="41"/>
                  <a:pt x="1543" y="-1"/>
                  <a:pt x="2318" y="0"/>
                </a:cubicBezTo>
                <a:cubicBezTo>
                  <a:pt x="14247" y="0"/>
                  <a:pt x="23918" y="9670"/>
                  <a:pt x="23918" y="21600"/>
                </a:cubicBezTo>
              </a:path>
              <a:path w="23918" h="21600" stroke="0" extrusionOk="0">
                <a:moveTo>
                  <a:pt x="-1" y="124"/>
                </a:moveTo>
                <a:cubicBezTo>
                  <a:pt x="769" y="41"/>
                  <a:pt x="1543" y="-1"/>
                  <a:pt x="2318" y="0"/>
                </a:cubicBezTo>
                <a:cubicBezTo>
                  <a:pt x="14247" y="0"/>
                  <a:pt x="23918" y="9670"/>
                  <a:pt x="23918" y="21600"/>
                </a:cubicBezTo>
                <a:lnTo>
                  <a:pt x="2318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Gill Sans MT" pitchFamily="34" charset="0"/>
            </a:endParaRPr>
          </a:p>
        </p:txBody>
      </p:sp>
      <p:sp>
        <p:nvSpPr>
          <p:cNvPr id="19463" name="Arc 12"/>
          <p:cNvSpPr>
            <a:spLocks/>
          </p:cNvSpPr>
          <p:nvPr/>
        </p:nvSpPr>
        <p:spPr bwMode="auto">
          <a:xfrm>
            <a:off x="1219200" y="4914900"/>
            <a:ext cx="5143500" cy="1866900"/>
          </a:xfrm>
          <a:custGeom>
            <a:avLst/>
            <a:gdLst>
              <a:gd name="T0" fmla="*/ 0 w 21600"/>
              <a:gd name="T1" fmla="*/ 0 h 21600"/>
              <a:gd name="T2" fmla="*/ 1224795971 w 21600"/>
              <a:gd name="T3" fmla="*/ 161357189 h 21600"/>
              <a:gd name="T4" fmla="*/ 0 w 21600"/>
              <a:gd name="T5" fmla="*/ 16135718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AD6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Gill Sans MT" pitchFamily="34" charset="0"/>
            </a:endParaRPr>
          </a:p>
        </p:txBody>
      </p:sp>
      <p:sp>
        <p:nvSpPr>
          <p:cNvPr id="19464" name="Arc 13"/>
          <p:cNvSpPr>
            <a:spLocks/>
          </p:cNvSpPr>
          <p:nvPr/>
        </p:nvSpPr>
        <p:spPr bwMode="auto">
          <a:xfrm>
            <a:off x="304800" y="5016500"/>
            <a:ext cx="5956300" cy="1841500"/>
          </a:xfrm>
          <a:custGeom>
            <a:avLst/>
            <a:gdLst>
              <a:gd name="T0" fmla="*/ 0 w 21671"/>
              <a:gd name="T1" fmla="*/ 0 h 21600"/>
              <a:gd name="T2" fmla="*/ 1637096064 w 21671"/>
              <a:gd name="T3" fmla="*/ 156996386 h 21600"/>
              <a:gd name="T4" fmla="*/ 5363446 w 21671"/>
              <a:gd name="T5" fmla="*/ 156996386 h 21600"/>
              <a:gd name="T6" fmla="*/ 0 60000 65536"/>
              <a:gd name="T7" fmla="*/ 0 60000 65536"/>
              <a:gd name="T8" fmla="*/ 0 60000 65536"/>
              <a:gd name="T9" fmla="*/ 0 w 21671"/>
              <a:gd name="T10" fmla="*/ 0 h 21600"/>
              <a:gd name="T11" fmla="*/ 21671 w 216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1" h="21600" fill="none" extrusionOk="0">
                <a:moveTo>
                  <a:pt x="0" y="0"/>
                </a:moveTo>
                <a:cubicBezTo>
                  <a:pt x="23" y="0"/>
                  <a:pt x="47" y="-1"/>
                  <a:pt x="71" y="0"/>
                </a:cubicBezTo>
                <a:cubicBezTo>
                  <a:pt x="12000" y="0"/>
                  <a:pt x="21671" y="9670"/>
                  <a:pt x="21671" y="21600"/>
                </a:cubicBezTo>
              </a:path>
              <a:path w="21671" h="21600" stroke="0" extrusionOk="0">
                <a:moveTo>
                  <a:pt x="0" y="0"/>
                </a:moveTo>
                <a:cubicBezTo>
                  <a:pt x="23" y="0"/>
                  <a:pt x="47" y="-1"/>
                  <a:pt x="71" y="0"/>
                </a:cubicBezTo>
                <a:cubicBezTo>
                  <a:pt x="12000" y="0"/>
                  <a:pt x="21671" y="9670"/>
                  <a:pt x="21671" y="21600"/>
                </a:cubicBezTo>
                <a:lnTo>
                  <a:pt x="71" y="21600"/>
                </a:lnTo>
                <a:close/>
              </a:path>
            </a:pathLst>
          </a:custGeom>
          <a:noFill/>
          <a:ln w="127000" cap="rnd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Gill Sans MT" pitchFamily="34" charset="0"/>
            </a:endParaRPr>
          </a:p>
        </p:txBody>
      </p:sp>
      <p:grpSp>
        <p:nvGrpSpPr>
          <p:cNvPr id="4" name="Group 558"/>
          <p:cNvGrpSpPr>
            <a:grpSpLocks/>
          </p:cNvGrpSpPr>
          <p:nvPr/>
        </p:nvGrpSpPr>
        <p:grpSpPr bwMode="auto">
          <a:xfrm>
            <a:off x="533400" y="381000"/>
            <a:ext cx="6019800" cy="6324600"/>
            <a:chOff x="336" y="240"/>
            <a:chExt cx="3792" cy="3984"/>
          </a:xfrm>
        </p:grpSpPr>
        <p:sp>
          <p:nvSpPr>
            <p:cNvPr id="19570" name="Rectangle 22"/>
            <p:cNvSpPr>
              <a:spLocks noChangeArrowheads="1"/>
            </p:cNvSpPr>
            <p:nvPr/>
          </p:nvSpPr>
          <p:spPr bwMode="auto">
            <a:xfrm>
              <a:off x="1824" y="3295"/>
              <a:ext cx="1143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r" eaLnBrk="0" hangingPunct="0"/>
              <a:r>
                <a:rPr lang="en-US" sz="3200" b="1">
                  <a:solidFill>
                    <a:srgbClr val="FF0000"/>
                  </a:solidFill>
                  <a:latin typeface="Arial Narrow" pitchFamily="34" charset="0"/>
                </a:rPr>
                <a:t>Plak gigi</a:t>
              </a:r>
              <a:endParaRPr lang="en-US" sz="2000" b="1">
                <a:solidFill>
                  <a:srgbClr val="FF0000"/>
                </a:solidFill>
                <a:latin typeface="Arial Narrow" pitchFamily="34" charset="0"/>
              </a:endParaRPr>
            </a:p>
            <a:p>
              <a:pPr algn="r" eaLnBrk="0" hangingPunct="0"/>
              <a:r>
                <a:rPr lang="en-US" sz="2000">
                  <a:solidFill>
                    <a:srgbClr val="FF9900"/>
                  </a:solidFill>
                  <a:latin typeface="Arial Narrow" pitchFamily="34" charset="0"/>
                </a:rPr>
                <a:t>kolonisasi dan</a:t>
              </a:r>
            </a:p>
            <a:p>
              <a:pPr algn="r" eaLnBrk="0" hangingPunct="0"/>
              <a:r>
                <a:rPr lang="en-US" sz="2000">
                  <a:solidFill>
                    <a:srgbClr val="FF9900"/>
                  </a:solidFill>
                  <a:latin typeface="Arial Narrow" pitchFamily="34" charset="0"/>
                </a:rPr>
                <a:t>agregasi kuman</a:t>
              </a:r>
            </a:p>
          </p:txBody>
        </p:sp>
        <p:sp>
          <p:nvSpPr>
            <p:cNvPr id="19571" name="Oval 23"/>
            <p:cNvSpPr>
              <a:spLocks noChangeArrowheads="1"/>
            </p:cNvSpPr>
            <p:nvPr/>
          </p:nvSpPr>
          <p:spPr bwMode="auto">
            <a:xfrm>
              <a:off x="1396" y="2980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72" name="Oval 24"/>
            <p:cNvSpPr>
              <a:spLocks noChangeArrowheads="1"/>
            </p:cNvSpPr>
            <p:nvPr/>
          </p:nvSpPr>
          <p:spPr bwMode="auto">
            <a:xfrm>
              <a:off x="1540" y="302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73" name="Oval 25"/>
            <p:cNvSpPr>
              <a:spLocks noChangeArrowheads="1"/>
            </p:cNvSpPr>
            <p:nvPr/>
          </p:nvSpPr>
          <p:spPr bwMode="auto">
            <a:xfrm>
              <a:off x="1636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74" name="Oval 26"/>
            <p:cNvSpPr>
              <a:spLocks noChangeArrowheads="1"/>
            </p:cNvSpPr>
            <p:nvPr/>
          </p:nvSpPr>
          <p:spPr bwMode="auto">
            <a:xfrm>
              <a:off x="1636" y="3028"/>
              <a:ext cx="96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75" name="Oval 27"/>
            <p:cNvSpPr>
              <a:spLocks noChangeArrowheads="1"/>
            </p:cNvSpPr>
            <p:nvPr/>
          </p:nvSpPr>
          <p:spPr bwMode="auto">
            <a:xfrm>
              <a:off x="1780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76" name="Oval 28"/>
            <p:cNvSpPr>
              <a:spLocks noChangeArrowheads="1"/>
            </p:cNvSpPr>
            <p:nvPr/>
          </p:nvSpPr>
          <p:spPr bwMode="auto">
            <a:xfrm>
              <a:off x="1780" y="302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77" name="Oval 29"/>
            <p:cNvSpPr>
              <a:spLocks noChangeArrowheads="1"/>
            </p:cNvSpPr>
            <p:nvPr/>
          </p:nvSpPr>
          <p:spPr bwMode="auto">
            <a:xfrm>
              <a:off x="1732" y="302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78" name="Oval 30"/>
            <p:cNvSpPr>
              <a:spLocks noChangeArrowheads="1"/>
            </p:cNvSpPr>
            <p:nvPr/>
          </p:nvSpPr>
          <p:spPr bwMode="auto">
            <a:xfrm>
              <a:off x="1828" y="3028"/>
              <a:ext cx="47" cy="4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79" name="Oval 31"/>
            <p:cNvSpPr>
              <a:spLocks noChangeArrowheads="1"/>
            </p:cNvSpPr>
            <p:nvPr/>
          </p:nvSpPr>
          <p:spPr bwMode="auto">
            <a:xfrm>
              <a:off x="1588" y="2980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0" name="Oval 32"/>
            <p:cNvSpPr>
              <a:spLocks noChangeArrowheads="1"/>
            </p:cNvSpPr>
            <p:nvPr/>
          </p:nvSpPr>
          <p:spPr bwMode="auto">
            <a:xfrm>
              <a:off x="1732" y="2980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1" name="Oval 33"/>
            <p:cNvSpPr>
              <a:spLocks noChangeArrowheads="1"/>
            </p:cNvSpPr>
            <p:nvPr/>
          </p:nvSpPr>
          <p:spPr bwMode="auto">
            <a:xfrm>
              <a:off x="1636" y="2980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2" name="Oval 34"/>
            <p:cNvSpPr>
              <a:spLocks noChangeArrowheads="1"/>
            </p:cNvSpPr>
            <p:nvPr/>
          </p:nvSpPr>
          <p:spPr bwMode="auto">
            <a:xfrm>
              <a:off x="1876" y="3076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3" name="Oval 35"/>
            <p:cNvSpPr>
              <a:spLocks noChangeArrowheads="1"/>
            </p:cNvSpPr>
            <p:nvPr/>
          </p:nvSpPr>
          <p:spPr bwMode="auto">
            <a:xfrm>
              <a:off x="1444" y="2980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4" name="Oval 36"/>
            <p:cNvSpPr>
              <a:spLocks noChangeArrowheads="1"/>
            </p:cNvSpPr>
            <p:nvPr/>
          </p:nvSpPr>
          <p:spPr bwMode="auto">
            <a:xfrm>
              <a:off x="1876" y="302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5" name="Oval 37"/>
            <p:cNvSpPr>
              <a:spLocks noChangeArrowheads="1"/>
            </p:cNvSpPr>
            <p:nvPr/>
          </p:nvSpPr>
          <p:spPr bwMode="auto">
            <a:xfrm>
              <a:off x="1924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6" name="Oval 38"/>
            <p:cNvSpPr>
              <a:spLocks noChangeArrowheads="1"/>
            </p:cNvSpPr>
            <p:nvPr/>
          </p:nvSpPr>
          <p:spPr bwMode="auto">
            <a:xfrm>
              <a:off x="1732" y="3076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7" name="Oval 39"/>
            <p:cNvSpPr>
              <a:spLocks noChangeArrowheads="1"/>
            </p:cNvSpPr>
            <p:nvPr/>
          </p:nvSpPr>
          <p:spPr bwMode="auto">
            <a:xfrm>
              <a:off x="1972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8" name="Oval 40"/>
            <p:cNvSpPr>
              <a:spLocks noChangeArrowheads="1"/>
            </p:cNvSpPr>
            <p:nvPr/>
          </p:nvSpPr>
          <p:spPr bwMode="auto">
            <a:xfrm>
              <a:off x="2020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89" name="Oval 41"/>
            <p:cNvSpPr>
              <a:spLocks noChangeArrowheads="1"/>
            </p:cNvSpPr>
            <p:nvPr/>
          </p:nvSpPr>
          <p:spPr bwMode="auto">
            <a:xfrm>
              <a:off x="1492" y="302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0" name="Oval 42"/>
            <p:cNvSpPr>
              <a:spLocks noChangeArrowheads="1"/>
            </p:cNvSpPr>
            <p:nvPr/>
          </p:nvSpPr>
          <p:spPr bwMode="auto">
            <a:xfrm>
              <a:off x="1540" y="2980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1" name="Oval 43"/>
            <p:cNvSpPr>
              <a:spLocks noChangeArrowheads="1"/>
            </p:cNvSpPr>
            <p:nvPr/>
          </p:nvSpPr>
          <p:spPr bwMode="auto">
            <a:xfrm>
              <a:off x="1492" y="302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2" name="Oval 44"/>
            <p:cNvSpPr>
              <a:spLocks noChangeArrowheads="1"/>
            </p:cNvSpPr>
            <p:nvPr/>
          </p:nvSpPr>
          <p:spPr bwMode="auto">
            <a:xfrm>
              <a:off x="2068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3" name="Oval 45"/>
            <p:cNvSpPr>
              <a:spLocks noChangeArrowheads="1"/>
            </p:cNvSpPr>
            <p:nvPr/>
          </p:nvSpPr>
          <p:spPr bwMode="auto">
            <a:xfrm>
              <a:off x="1924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4" name="Oval 46"/>
            <p:cNvSpPr>
              <a:spLocks noChangeArrowheads="1"/>
            </p:cNvSpPr>
            <p:nvPr/>
          </p:nvSpPr>
          <p:spPr bwMode="auto">
            <a:xfrm>
              <a:off x="1828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5" name="Oval 47"/>
            <p:cNvSpPr>
              <a:spLocks noChangeArrowheads="1"/>
            </p:cNvSpPr>
            <p:nvPr/>
          </p:nvSpPr>
          <p:spPr bwMode="auto">
            <a:xfrm>
              <a:off x="2068" y="3124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6" name="Oval 48"/>
            <p:cNvSpPr>
              <a:spLocks noChangeArrowheads="1"/>
            </p:cNvSpPr>
            <p:nvPr/>
          </p:nvSpPr>
          <p:spPr bwMode="auto">
            <a:xfrm>
              <a:off x="1972" y="3124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7" name="Oval 49"/>
            <p:cNvSpPr>
              <a:spLocks noChangeArrowheads="1"/>
            </p:cNvSpPr>
            <p:nvPr/>
          </p:nvSpPr>
          <p:spPr bwMode="auto">
            <a:xfrm>
              <a:off x="1924" y="302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8" name="Oval 50"/>
            <p:cNvSpPr>
              <a:spLocks noChangeArrowheads="1"/>
            </p:cNvSpPr>
            <p:nvPr/>
          </p:nvSpPr>
          <p:spPr bwMode="auto">
            <a:xfrm>
              <a:off x="2116" y="3124"/>
              <a:ext cx="47" cy="4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599" name="Oval 51"/>
            <p:cNvSpPr>
              <a:spLocks noChangeArrowheads="1"/>
            </p:cNvSpPr>
            <p:nvPr/>
          </p:nvSpPr>
          <p:spPr bwMode="auto">
            <a:xfrm>
              <a:off x="2212" y="3124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0" name="Oval 52"/>
            <p:cNvSpPr>
              <a:spLocks noChangeArrowheads="1"/>
            </p:cNvSpPr>
            <p:nvPr/>
          </p:nvSpPr>
          <p:spPr bwMode="auto">
            <a:xfrm>
              <a:off x="1876" y="3028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1" name="Oval 53"/>
            <p:cNvSpPr>
              <a:spLocks noChangeArrowheads="1"/>
            </p:cNvSpPr>
            <p:nvPr/>
          </p:nvSpPr>
          <p:spPr bwMode="auto">
            <a:xfrm>
              <a:off x="2260" y="3124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2" name="Oval 54"/>
            <p:cNvSpPr>
              <a:spLocks noChangeArrowheads="1"/>
            </p:cNvSpPr>
            <p:nvPr/>
          </p:nvSpPr>
          <p:spPr bwMode="auto">
            <a:xfrm>
              <a:off x="2164" y="3124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3" name="Oval 55"/>
            <p:cNvSpPr>
              <a:spLocks noChangeArrowheads="1"/>
            </p:cNvSpPr>
            <p:nvPr/>
          </p:nvSpPr>
          <p:spPr bwMode="auto">
            <a:xfrm>
              <a:off x="2260" y="3172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4" name="Oval 56"/>
            <p:cNvSpPr>
              <a:spLocks noChangeArrowheads="1"/>
            </p:cNvSpPr>
            <p:nvPr/>
          </p:nvSpPr>
          <p:spPr bwMode="auto">
            <a:xfrm>
              <a:off x="2308" y="3172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5" name="Oval 57"/>
            <p:cNvSpPr>
              <a:spLocks noChangeArrowheads="1"/>
            </p:cNvSpPr>
            <p:nvPr/>
          </p:nvSpPr>
          <p:spPr bwMode="auto">
            <a:xfrm>
              <a:off x="3120" y="3418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6" name="Oval 58"/>
            <p:cNvSpPr>
              <a:spLocks noChangeArrowheads="1"/>
            </p:cNvSpPr>
            <p:nvPr/>
          </p:nvSpPr>
          <p:spPr bwMode="auto">
            <a:xfrm>
              <a:off x="3652" y="3796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7" name="Oval 59"/>
            <p:cNvSpPr>
              <a:spLocks noChangeArrowheads="1"/>
            </p:cNvSpPr>
            <p:nvPr/>
          </p:nvSpPr>
          <p:spPr bwMode="auto">
            <a:xfrm>
              <a:off x="3700" y="3844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8" name="Oval 60"/>
            <p:cNvSpPr>
              <a:spLocks noChangeArrowheads="1"/>
            </p:cNvSpPr>
            <p:nvPr/>
          </p:nvSpPr>
          <p:spPr bwMode="auto">
            <a:xfrm>
              <a:off x="3748" y="3892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09" name="Oval 61"/>
            <p:cNvSpPr>
              <a:spLocks noChangeArrowheads="1"/>
            </p:cNvSpPr>
            <p:nvPr/>
          </p:nvSpPr>
          <p:spPr bwMode="auto">
            <a:xfrm>
              <a:off x="3796" y="3940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0" name="Oval 62"/>
            <p:cNvSpPr>
              <a:spLocks noChangeArrowheads="1"/>
            </p:cNvSpPr>
            <p:nvPr/>
          </p:nvSpPr>
          <p:spPr bwMode="auto">
            <a:xfrm>
              <a:off x="3652" y="3796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1" name="Oval 63"/>
            <p:cNvSpPr>
              <a:spLocks noChangeArrowheads="1"/>
            </p:cNvSpPr>
            <p:nvPr/>
          </p:nvSpPr>
          <p:spPr bwMode="auto">
            <a:xfrm>
              <a:off x="3652" y="3892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2" name="Oval 64"/>
            <p:cNvSpPr>
              <a:spLocks noChangeArrowheads="1"/>
            </p:cNvSpPr>
            <p:nvPr/>
          </p:nvSpPr>
          <p:spPr bwMode="auto">
            <a:xfrm>
              <a:off x="3792" y="3802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3" name="Oval 65"/>
            <p:cNvSpPr>
              <a:spLocks noChangeArrowheads="1"/>
            </p:cNvSpPr>
            <p:nvPr/>
          </p:nvSpPr>
          <p:spPr bwMode="auto">
            <a:xfrm>
              <a:off x="3652" y="3700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4" name="Oval 66"/>
            <p:cNvSpPr>
              <a:spLocks noChangeArrowheads="1"/>
            </p:cNvSpPr>
            <p:nvPr/>
          </p:nvSpPr>
          <p:spPr bwMode="auto">
            <a:xfrm>
              <a:off x="3748" y="3748"/>
              <a:ext cx="9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5" name="Oval 67"/>
            <p:cNvSpPr>
              <a:spLocks noChangeArrowheads="1"/>
            </p:cNvSpPr>
            <p:nvPr/>
          </p:nvSpPr>
          <p:spPr bwMode="auto">
            <a:xfrm>
              <a:off x="3844" y="3844"/>
              <a:ext cx="9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6" name="Oval 68"/>
            <p:cNvSpPr>
              <a:spLocks noChangeArrowheads="1"/>
            </p:cNvSpPr>
            <p:nvPr/>
          </p:nvSpPr>
          <p:spPr bwMode="auto">
            <a:xfrm>
              <a:off x="3648" y="3762"/>
              <a:ext cx="9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7" name="Oval 69"/>
            <p:cNvSpPr>
              <a:spLocks noChangeArrowheads="1"/>
            </p:cNvSpPr>
            <p:nvPr/>
          </p:nvSpPr>
          <p:spPr bwMode="auto">
            <a:xfrm>
              <a:off x="3892" y="3892"/>
              <a:ext cx="9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8" name="Oval 70"/>
            <p:cNvSpPr>
              <a:spLocks noChangeArrowheads="1"/>
            </p:cNvSpPr>
            <p:nvPr/>
          </p:nvSpPr>
          <p:spPr bwMode="auto">
            <a:xfrm>
              <a:off x="3312" y="3514"/>
              <a:ext cx="9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19" name="Oval 71"/>
            <p:cNvSpPr>
              <a:spLocks noChangeArrowheads="1"/>
            </p:cNvSpPr>
            <p:nvPr/>
          </p:nvSpPr>
          <p:spPr bwMode="auto">
            <a:xfrm>
              <a:off x="3216" y="3418"/>
              <a:ext cx="9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20" name="Oval 72"/>
            <p:cNvSpPr>
              <a:spLocks noChangeArrowheads="1"/>
            </p:cNvSpPr>
            <p:nvPr/>
          </p:nvSpPr>
          <p:spPr bwMode="auto">
            <a:xfrm>
              <a:off x="3360" y="3426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21" name="Oval 73"/>
            <p:cNvSpPr>
              <a:spLocks noChangeArrowheads="1"/>
            </p:cNvSpPr>
            <p:nvPr/>
          </p:nvSpPr>
          <p:spPr bwMode="auto">
            <a:xfrm>
              <a:off x="2068" y="3028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22" name="Oval 74"/>
            <p:cNvSpPr>
              <a:spLocks noChangeArrowheads="1"/>
            </p:cNvSpPr>
            <p:nvPr/>
          </p:nvSpPr>
          <p:spPr bwMode="auto">
            <a:xfrm>
              <a:off x="2068" y="3076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23" name="Oval 75"/>
            <p:cNvSpPr>
              <a:spLocks noChangeArrowheads="1"/>
            </p:cNvSpPr>
            <p:nvPr/>
          </p:nvSpPr>
          <p:spPr bwMode="auto">
            <a:xfrm>
              <a:off x="1972" y="3028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24" name="Oval 76"/>
            <p:cNvSpPr>
              <a:spLocks noChangeArrowheads="1"/>
            </p:cNvSpPr>
            <p:nvPr/>
          </p:nvSpPr>
          <p:spPr bwMode="auto">
            <a:xfrm>
              <a:off x="1588" y="3076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25" name="Oval 77"/>
            <p:cNvSpPr>
              <a:spLocks noChangeArrowheads="1"/>
            </p:cNvSpPr>
            <p:nvPr/>
          </p:nvSpPr>
          <p:spPr bwMode="auto">
            <a:xfrm>
              <a:off x="1444" y="3076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26" name="Oval 78"/>
            <p:cNvSpPr>
              <a:spLocks noChangeArrowheads="1"/>
            </p:cNvSpPr>
            <p:nvPr/>
          </p:nvSpPr>
          <p:spPr bwMode="auto">
            <a:xfrm>
              <a:off x="1924" y="2980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27" name="Oval 79"/>
            <p:cNvSpPr>
              <a:spLocks noChangeArrowheads="1"/>
            </p:cNvSpPr>
            <p:nvPr/>
          </p:nvSpPr>
          <p:spPr bwMode="auto">
            <a:xfrm>
              <a:off x="2116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28" name="Oval 80"/>
            <p:cNvSpPr>
              <a:spLocks noChangeArrowheads="1"/>
            </p:cNvSpPr>
            <p:nvPr/>
          </p:nvSpPr>
          <p:spPr bwMode="auto">
            <a:xfrm>
              <a:off x="2020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29" name="Oval 81"/>
            <p:cNvSpPr>
              <a:spLocks noChangeArrowheads="1"/>
            </p:cNvSpPr>
            <p:nvPr/>
          </p:nvSpPr>
          <p:spPr bwMode="auto">
            <a:xfrm>
              <a:off x="2308" y="3124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0" name="Oval 82"/>
            <p:cNvSpPr>
              <a:spLocks noChangeArrowheads="1"/>
            </p:cNvSpPr>
            <p:nvPr/>
          </p:nvSpPr>
          <p:spPr bwMode="auto">
            <a:xfrm>
              <a:off x="2404" y="3220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1" name="Oval 83"/>
            <p:cNvSpPr>
              <a:spLocks noChangeArrowheads="1"/>
            </p:cNvSpPr>
            <p:nvPr/>
          </p:nvSpPr>
          <p:spPr bwMode="auto">
            <a:xfrm>
              <a:off x="2356" y="3172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2" name="Oval 84"/>
            <p:cNvSpPr>
              <a:spLocks noChangeArrowheads="1"/>
            </p:cNvSpPr>
            <p:nvPr/>
          </p:nvSpPr>
          <p:spPr bwMode="auto">
            <a:xfrm>
              <a:off x="2452" y="3220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3" name="Oval 85"/>
            <p:cNvSpPr>
              <a:spLocks noChangeArrowheads="1"/>
            </p:cNvSpPr>
            <p:nvPr/>
          </p:nvSpPr>
          <p:spPr bwMode="auto">
            <a:xfrm>
              <a:off x="2164" y="307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4" name="Oval 86"/>
            <p:cNvSpPr>
              <a:spLocks noChangeArrowheads="1"/>
            </p:cNvSpPr>
            <p:nvPr/>
          </p:nvSpPr>
          <p:spPr bwMode="auto">
            <a:xfrm>
              <a:off x="1344" y="3024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5" name="Oval 87"/>
            <p:cNvSpPr>
              <a:spLocks noChangeArrowheads="1"/>
            </p:cNvSpPr>
            <p:nvPr/>
          </p:nvSpPr>
          <p:spPr bwMode="auto">
            <a:xfrm>
              <a:off x="1200" y="2928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6" name="Oval 88"/>
            <p:cNvSpPr>
              <a:spLocks noChangeArrowheads="1"/>
            </p:cNvSpPr>
            <p:nvPr/>
          </p:nvSpPr>
          <p:spPr bwMode="auto">
            <a:xfrm>
              <a:off x="1056" y="2976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7" name="Oval 89"/>
            <p:cNvSpPr>
              <a:spLocks noChangeArrowheads="1"/>
            </p:cNvSpPr>
            <p:nvPr/>
          </p:nvSpPr>
          <p:spPr bwMode="auto">
            <a:xfrm>
              <a:off x="912" y="2984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8" name="Oval 90"/>
            <p:cNvSpPr>
              <a:spLocks noChangeArrowheads="1"/>
            </p:cNvSpPr>
            <p:nvPr/>
          </p:nvSpPr>
          <p:spPr bwMode="auto">
            <a:xfrm>
              <a:off x="776" y="3032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39" name="Oval 91"/>
            <p:cNvSpPr>
              <a:spLocks noChangeArrowheads="1"/>
            </p:cNvSpPr>
            <p:nvPr/>
          </p:nvSpPr>
          <p:spPr bwMode="auto">
            <a:xfrm>
              <a:off x="872" y="3024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0" name="Oval 92"/>
            <p:cNvSpPr>
              <a:spLocks noChangeArrowheads="1"/>
            </p:cNvSpPr>
            <p:nvPr/>
          </p:nvSpPr>
          <p:spPr bwMode="auto">
            <a:xfrm>
              <a:off x="816" y="2984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1" name="Oval 93"/>
            <p:cNvSpPr>
              <a:spLocks noChangeArrowheads="1"/>
            </p:cNvSpPr>
            <p:nvPr/>
          </p:nvSpPr>
          <p:spPr bwMode="auto">
            <a:xfrm>
              <a:off x="968" y="3024"/>
              <a:ext cx="47" cy="47"/>
            </a:xfrm>
            <a:prstGeom prst="ellipse">
              <a:avLst/>
            </a:prstGeom>
            <a:solidFill>
              <a:srgbClr val="00353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2" name="Oval 94"/>
            <p:cNvSpPr>
              <a:spLocks noChangeArrowheads="1"/>
            </p:cNvSpPr>
            <p:nvPr/>
          </p:nvSpPr>
          <p:spPr bwMode="auto">
            <a:xfrm>
              <a:off x="1008" y="2976"/>
              <a:ext cx="47" cy="47"/>
            </a:xfrm>
            <a:prstGeom prst="ellipse">
              <a:avLst/>
            </a:prstGeom>
            <a:solidFill>
              <a:srgbClr val="00353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3" name="Oval 95"/>
            <p:cNvSpPr>
              <a:spLocks noChangeArrowheads="1"/>
            </p:cNvSpPr>
            <p:nvPr/>
          </p:nvSpPr>
          <p:spPr bwMode="auto">
            <a:xfrm>
              <a:off x="1104" y="3024"/>
              <a:ext cx="47" cy="47"/>
            </a:xfrm>
            <a:prstGeom prst="ellipse">
              <a:avLst/>
            </a:prstGeom>
            <a:solidFill>
              <a:srgbClr val="00353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4" name="Oval 96"/>
            <p:cNvSpPr>
              <a:spLocks noChangeArrowheads="1"/>
            </p:cNvSpPr>
            <p:nvPr/>
          </p:nvSpPr>
          <p:spPr bwMode="auto">
            <a:xfrm>
              <a:off x="1152" y="2976"/>
              <a:ext cx="47" cy="47"/>
            </a:xfrm>
            <a:prstGeom prst="ellipse">
              <a:avLst/>
            </a:prstGeom>
            <a:solidFill>
              <a:srgbClr val="00353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5" name="Oval 97"/>
            <p:cNvSpPr>
              <a:spLocks noChangeArrowheads="1"/>
            </p:cNvSpPr>
            <p:nvPr/>
          </p:nvSpPr>
          <p:spPr bwMode="auto">
            <a:xfrm>
              <a:off x="1248" y="3024"/>
              <a:ext cx="47" cy="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6" name="Oval 98"/>
            <p:cNvSpPr>
              <a:spLocks noChangeArrowheads="1"/>
            </p:cNvSpPr>
            <p:nvPr/>
          </p:nvSpPr>
          <p:spPr bwMode="auto">
            <a:xfrm>
              <a:off x="3656" y="3752"/>
              <a:ext cx="47" cy="4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7" name="Oval 99"/>
            <p:cNvSpPr>
              <a:spLocks noChangeArrowheads="1"/>
            </p:cNvSpPr>
            <p:nvPr/>
          </p:nvSpPr>
          <p:spPr bwMode="auto">
            <a:xfrm>
              <a:off x="3552" y="3658"/>
              <a:ext cx="47" cy="47"/>
            </a:xfrm>
            <a:prstGeom prst="ellipse">
              <a:avLst/>
            </a:prstGeom>
            <a:solidFill>
              <a:srgbClr val="AD6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8" name="Oval 100"/>
            <p:cNvSpPr>
              <a:spLocks noChangeArrowheads="1"/>
            </p:cNvSpPr>
            <p:nvPr/>
          </p:nvSpPr>
          <p:spPr bwMode="auto">
            <a:xfrm>
              <a:off x="3792" y="3888"/>
              <a:ext cx="47" cy="47"/>
            </a:xfrm>
            <a:prstGeom prst="ellipse">
              <a:avLst/>
            </a:prstGeom>
            <a:solidFill>
              <a:srgbClr val="CCCC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49" name="Oval 101"/>
            <p:cNvSpPr>
              <a:spLocks noChangeArrowheads="1"/>
            </p:cNvSpPr>
            <p:nvPr/>
          </p:nvSpPr>
          <p:spPr bwMode="auto">
            <a:xfrm>
              <a:off x="3744" y="3840"/>
              <a:ext cx="47" cy="4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0" name="Oval 102"/>
            <p:cNvSpPr>
              <a:spLocks noChangeArrowheads="1"/>
            </p:cNvSpPr>
            <p:nvPr/>
          </p:nvSpPr>
          <p:spPr bwMode="auto">
            <a:xfrm>
              <a:off x="3548" y="3758"/>
              <a:ext cx="47" cy="4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1" name="Oval 103"/>
            <p:cNvSpPr>
              <a:spLocks noChangeArrowheads="1"/>
            </p:cNvSpPr>
            <p:nvPr/>
          </p:nvSpPr>
          <p:spPr bwMode="auto">
            <a:xfrm>
              <a:off x="3648" y="3792"/>
              <a:ext cx="47" cy="47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2" name="Oval 104"/>
            <p:cNvSpPr>
              <a:spLocks noChangeArrowheads="1"/>
            </p:cNvSpPr>
            <p:nvPr/>
          </p:nvSpPr>
          <p:spPr bwMode="auto">
            <a:xfrm>
              <a:off x="3696" y="3896"/>
              <a:ext cx="47" cy="47"/>
            </a:xfrm>
            <a:prstGeom prst="ellipse">
              <a:avLst/>
            </a:prstGeom>
            <a:solidFill>
              <a:srgbClr val="CCCC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3" name="Oval 105"/>
            <p:cNvSpPr>
              <a:spLocks noChangeArrowheads="1"/>
            </p:cNvSpPr>
            <p:nvPr/>
          </p:nvSpPr>
          <p:spPr bwMode="auto">
            <a:xfrm>
              <a:off x="3600" y="3610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4" name="Oval 106"/>
            <p:cNvSpPr>
              <a:spLocks noChangeArrowheads="1"/>
            </p:cNvSpPr>
            <p:nvPr/>
          </p:nvSpPr>
          <p:spPr bwMode="auto">
            <a:xfrm>
              <a:off x="3840" y="3898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5" name="Oval 107"/>
            <p:cNvSpPr>
              <a:spLocks noChangeArrowheads="1"/>
            </p:cNvSpPr>
            <p:nvPr/>
          </p:nvSpPr>
          <p:spPr bwMode="auto">
            <a:xfrm>
              <a:off x="3456" y="3562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6" name="Oval 108"/>
            <p:cNvSpPr>
              <a:spLocks noChangeArrowheads="1"/>
            </p:cNvSpPr>
            <p:nvPr/>
          </p:nvSpPr>
          <p:spPr bwMode="auto">
            <a:xfrm>
              <a:off x="3264" y="3418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7" name="Oval 109"/>
            <p:cNvSpPr>
              <a:spLocks noChangeArrowheads="1"/>
            </p:cNvSpPr>
            <p:nvPr/>
          </p:nvSpPr>
          <p:spPr bwMode="auto">
            <a:xfrm>
              <a:off x="2264" y="313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8" name="Oval 110"/>
            <p:cNvSpPr>
              <a:spLocks noChangeArrowheads="1"/>
            </p:cNvSpPr>
            <p:nvPr/>
          </p:nvSpPr>
          <p:spPr bwMode="auto">
            <a:xfrm>
              <a:off x="2504" y="3186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59" name="Oval 111"/>
            <p:cNvSpPr>
              <a:spLocks noChangeArrowheads="1"/>
            </p:cNvSpPr>
            <p:nvPr/>
          </p:nvSpPr>
          <p:spPr bwMode="auto">
            <a:xfrm>
              <a:off x="2648" y="3234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0" name="Oval 112"/>
            <p:cNvSpPr>
              <a:spLocks noChangeArrowheads="1"/>
            </p:cNvSpPr>
            <p:nvPr/>
          </p:nvSpPr>
          <p:spPr bwMode="auto">
            <a:xfrm>
              <a:off x="2408" y="3138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1" name="Oval 113"/>
            <p:cNvSpPr>
              <a:spLocks noChangeArrowheads="1"/>
            </p:cNvSpPr>
            <p:nvPr/>
          </p:nvSpPr>
          <p:spPr bwMode="auto">
            <a:xfrm>
              <a:off x="2744" y="3282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2" name="Oval 114"/>
            <p:cNvSpPr>
              <a:spLocks noChangeArrowheads="1"/>
            </p:cNvSpPr>
            <p:nvPr/>
          </p:nvSpPr>
          <p:spPr bwMode="auto">
            <a:xfrm>
              <a:off x="2552" y="3186"/>
              <a:ext cx="96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3" name="Oval 115"/>
            <p:cNvSpPr>
              <a:spLocks noChangeArrowheads="1"/>
            </p:cNvSpPr>
            <p:nvPr/>
          </p:nvSpPr>
          <p:spPr bwMode="auto">
            <a:xfrm>
              <a:off x="2360" y="303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4" name="Oval 116"/>
            <p:cNvSpPr>
              <a:spLocks noChangeArrowheads="1"/>
            </p:cNvSpPr>
            <p:nvPr/>
          </p:nvSpPr>
          <p:spPr bwMode="auto">
            <a:xfrm>
              <a:off x="2260" y="3082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5" name="Oval 117"/>
            <p:cNvSpPr>
              <a:spLocks noChangeArrowheads="1"/>
            </p:cNvSpPr>
            <p:nvPr/>
          </p:nvSpPr>
          <p:spPr bwMode="auto">
            <a:xfrm>
              <a:off x="2116" y="2986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6" name="Oval 118"/>
            <p:cNvSpPr>
              <a:spLocks noChangeArrowheads="1"/>
            </p:cNvSpPr>
            <p:nvPr/>
          </p:nvSpPr>
          <p:spPr bwMode="auto">
            <a:xfrm>
              <a:off x="1972" y="3034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7" name="Oval 119"/>
            <p:cNvSpPr>
              <a:spLocks noChangeArrowheads="1"/>
            </p:cNvSpPr>
            <p:nvPr/>
          </p:nvSpPr>
          <p:spPr bwMode="auto">
            <a:xfrm>
              <a:off x="2304" y="3172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8" name="Oval 120"/>
            <p:cNvSpPr>
              <a:spLocks noChangeArrowheads="1"/>
            </p:cNvSpPr>
            <p:nvPr/>
          </p:nvSpPr>
          <p:spPr bwMode="auto">
            <a:xfrm>
              <a:off x="2928" y="331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69" name="Oval 121"/>
            <p:cNvSpPr>
              <a:spLocks noChangeArrowheads="1"/>
            </p:cNvSpPr>
            <p:nvPr/>
          </p:nvSpPr>
          <p:spPr bwMode="auto">
            <a:xfrm>
              <a:off x="2740" y="3234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70" name="Oval 122"/>
            <p:cNvSpPr>
              <a:spLocks noChangeArrowheads="1"/>
            </p:cNvSpPr>
            <p:nvPr/>
          </p:nvSpPr>
          <p:spPr bwMode="auto">
            <a:xfrm>
              <a:off x="2544" y="3226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71" name="Oval 123"/>
            <p:cNvSpPr>
              <a:spLocks noChangeArrowheads="1"/>
            </p:cNvSpPr>
            <p:nvPr/>
          </p:nvSpPr>
          <p:spPr bwMode="auto">
            <a:xfrm>
              <a:off x="2352" y="3082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72" name="Oval 124"/>
            <p:cNvSpPr>
              <a:spLocks noChangeArrowheads="1"/>
            </p:cNvSpPr>
            <p:nvPr/>
          </p:nvSpPr>
          <p:spPr bwMode="auto">
            <a:xfrm>
              <a:off x="2160" y="3034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73" name="Oval 125"/>
            <p:cNvSpPr>
              <a:spLocks noChangeArrowheads="1"/>
            </p:cNvSpPr>
            <p:nvPr/>
          </p:nvSpPr>
          <p:spPr bwMode="auto">
            <a:xfrm>
              <a:off x="2784" y="3274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74" name="Oval 126"/>
            <p:cNvSpPr>
              <a:spLocks noChangeArrowheads="1"/>
            </p:cNvSpPr>
            <p:nvPr/>
          </p:nvSpPr>
          <p:spPr bwMode="auto">
            <a:xfrm>
              <a:off x="3072" y="3322"/>
              <a:ext cx="9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75" name="Oval 127"/>
            <p:cNvSpPr>
              <a:spLocks noChangeArrowheads="1"/>
            </p:cNvSpPr>
            <p:nvPr/>
          </p:nvSpPr>
          <p:spPr bwMode="auto">
            <a:xfrm>
              <a:off x="2880" y="3322"/>
              <a:ext cx="9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76" name="Oval 128"/>
            <p:cNvSpPr>
              <a:spLocks noChangeArrowheads="1"/>
            </p:cNvSpPr>
            <p:nvPr/>
          </p:nvSpPr>
          <p:spPr bwMode="auto">
            <a:xfrm>
              <a:off x="2976" y="3274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77" name="Oval 129"/>
            <p:cNvSpPr>
              <a:spLocks noChangeArrowheads="1"/>
            </p:cNvSpPr>
            <p:nvPr/>
          </p:nvSpPr>
          <p:spPr bwMode="auto">
            <a:xfrm>
              <a:off x="2976" y="3322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78" name="Oval 130"/>
            <p:cNvSpPr>
              <a:spLocks noChangeArrowheads="1"/>
            </p:cNvSpPr>
            <p:nvPr/>
          </p:nvSpPr>
          <p:spPr bwMode="auto">
            <a:xfrm>
              <a:off x="2544" y="3226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79" name="Oval 131"/>
            <p:cNvSpPr>
              <a:spLocks noChangeArrowheads="1"/>
            </p:cNvSpPr>
            <p:nvPr/>
          </p:nvSpPr>
          <p:spPr bwMode="auto">
            <a:xfrm>
              <a:off x="2640" y="3226"/>
              <a:ext cx="96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80" name="Oval 132"/>
            <p:cNvSpPr>
              <a:spLocks noChangeArrowheads="1"/>
            </p:cNvSpPr>
            <p:nvPr/>
          </p:nvSpPr>
          <p:spPr bwMode="auto">
            <a:xfrm>
              <a:off x="2640" y="3178"/>
              <a:ext cx="47" cy="4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81" name="Oval 133"/>
            <p:cNvSpPr>
              <a:spLocks noChangeArrowheads="1"/>
            </p:cNvSpPr>
            <p:nvPr/>
          </p:nvSpPr>
          <p:spPr bwMode="auto">
            <a:xfrm>
              <a:off x="2880" y="3274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82" name="Oval 134"/>
            <p:cNvSpPr>
              <a:spLocks noChangeArrowheads="1"/>
            </p:cNvSpPr>
            <p:nvPr/>
          </p:nvSpPr>
          <p:spPr bwMode="auto">
            <a:xfrm>
              <a:off x="2880" y="3226"/>
              <a:ext cx="47" cy="47"/>
            </a:xfrm>
            <a:prstGeom prst="ellipse">
              <a:avLst/>
            </a:prstGeom>
            <a:solidFill>
              <a:srgbClr val="47474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83" name="Oval 135"/>
            <p:cNvSpPr>
              <a:spLocks noChangeArrowheads="1"/>
            </p:cNvSpPr>
            <p:nvPr/>
          </p:nvSpPr>
          <p:spPr bwMode="auto">
            <a:xfrm>
              <a:off x="3456" y="3522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84" name="Oval 136"/>
            <p:cNvSpPr>
              <a:spLocks noChangeArrowheads="1"/>
            </p:cNvSpPr>
            <p:nvPr/>
          </p:nvSpPr>
          <p:spPr bwMode="auto">
            <a:xfrm>
              <a:off x="3552" y="3618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85" name="Oval 137"/>
            <p:cNvSpPr>
              <a:spLocks noChangeArrowheads="1"/>
            </p:cNvSpPr>
            <p:nvPr/>
          </p:nvSpPr>
          <p:spPr bwMode="auto">
            <a:xfrm>
              <a:off x="3888" y="3994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86" name="Oval 138"/>
            <p:cNvSpPr>
              <a:spLocks noChangeArrowheads="1"/>
            </p:cNvSpPr>
            <p:nvPr/>
          </p:nvSpPr>
          <p:spPr bwMode="auto">
            <a:xfrm>
              <a:off x="3456" y="3466"/>
              <a:ext cx="47" cy="86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87" name="Oval 139"/>
            <p:cNvSpPr>
              <a:spLocks noChangeArrowheads="1"/>
            </p:cNvSpPr>
            <p:nvPr/>
          </p:nvSpPr>
          <p:spPr bwMode="auto">
            <a:xfrm>
              <a:off x="3552" y="3562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88" name="Oval 140"/>
            <p:cNvSpPr>
              <a:spLocks noChangeArrowheads="1"/>
            </p:cNvSpPr>
            <p:nvPr/>
          </p:nvSpPr>
          <p:spPr bwMode="auto">
            <a:xfrm>
              <a:off x="3648" y="3658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89" name="Oval 141"/>
            <p:cNvSpPr>
              <a:spLocks noChangeArrowheads="1"/>
            </p:cNvSpPr>
            <p:nvPr/>
          </p:nvSpPr>
          <p:spPr bwMode="auto">
            <a:xfrm>
              <a:off x="3744" y="3754"/>
              <a:ext cx="47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90" name="Oval 142"/>
            <p:cNvSpPr>
              <a:spLocks noChangeArrowheads="1"/>
            </p:cNvSpPr>
            <p:nvPr/>
          </p:nvSpPr>
          <p:spPr bwMode="auto">
            <a:xfrm>
              <a:off x="3936" y="3994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91" name="Oval 143"/>
            <p:cNvSpPr>
              <a:spLocks noChangeArrowheads="1"/>
            </p:cNvSpPr>
            <p:nvPr/>
          </p:nvSpPr>
          <p:spPr bwMode="auto">
            <a:xfrm>
              <a:off x="3984" y="4042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92" name="Oval 144"/>
            <p:cNvSpPr>
              <a:spLocks noChangeArrowheads="1"/>
            </p:cNvSpPr>
            <p:nvPr/>
          </p:nvSpPr>
          <p:spPr bwMode="auto">
            <a:xfrm>
              <a:off x="4032" y="4138"/>
              <a:ext cx="96" cy="8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93" name="Oval 145"/>
            <p:cNvSpPr>
              <a:spLocks noChangeArrowheads="1"/>
            </p:cNvSpPr>
            <p:nvPr/>
          </p:nvSpPr>
          <p:spPr bwMode="auto">
            <a:xfrm>
              <a:off x="3648" y="3714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94" name="Oval 146"/>
            <p:cNvSpPr>
              <a:spLocks noChangeArrowheads="1"/>
            </p:cNvSpPr>
            <p:nvPr/>
          </p:nvSpPr>
          <p:spPr bwMode="auto">
            <a:xfrm>
              <a:off x="3744" y="3810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95" name="Oval 147"/>
            <p:cNvSpPr>
              <a:spLocks noChangeArrowheads="1"/>
            </p:cNvSpPr>
            <p:nvPr/>
          </p:nvSpPr>
          <p:spPr bwMode="auto">
            <a:xfrm>
              <a:off x="3840" y="3906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96" name="Oval 148"/>
            <p:cNvSpPr>
              <a:spLocks noChangeArrowheads="1"/>
            </p:cNvSpPr>
            <p:nvPr/>
          </p:nvSpPr>
          <p:spPr bwMode="auto">
            <a:xfrm>
              <a:off x="3936" y="4002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97" name="Oval 149"/>
            <p:cNvSpPr>
              <a:spLocks noChangeArrowheads="1"/>
            </p:cNvSpPr>
            <p:nvPr/>
          </p:nvSpPr>
          <p:spPr bwMode="auto">
            <a:xfrm>
              <a:off x="3936" y="4090"/>
              <a:ext cx="96" cy="8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Gill Sans MT" pitchFamily="34" charset="0"/>
              </a:endParaRPr>
            </a:p>
          </p:txBody>
        </p:sp>
        <p:sp>
          <p:nvSpPr>
            <p:cNvPr id="19698" name="Oval 150"/>
            <p:cNvSpPr>
              <a:spLocks noChangeArrowheads="1"/>
            </p:cNvSpPr>
            <p:nvPr/>
          </p:nvSpPr>
          <p:spPr bwMode="auto">
            <a:xfrm>
              <a:off x="3840" y="3850"/>
              <a:ext cx="47" cy="86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699" name="Oval 151"/>
            <p:cNvSpPr>
              <a:spLocks noChangeArrowheads="1"/>
            </p:cNvSpPr>
            <p:nvPr/>
          </p:nvSpPr>
          <p:spPr bwMode="auto">
            <a:xfrm>
              <a:off x="3936" y="3946"/>
              <a:ext cx="47" cy="86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700" name="Oval 152"/>
            <p:cNvSpPr>
              <a:spLocks noChangeArrowheads="1"/>
            </p:cNvSpPr>
            <p:nvPr/>
          </p:nvSpPr>
          <p:spPr bwMode="auto">
            <a:xfrm>
              <a:off x="4032" y="4042"/>
              <a:ext cx="47" cy="86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701" name="Oval 153"/>
            <p:cNvSpPr>
              <a:spLocks noChangeArrowheads="1"/>
            </p:cNvSpPr>
            <p:nvPr/>
          </p:nvSpPr>
          <p:spPr bwMode="auto">
            <a:xfrm>
              <a:off x="3696" y="3706"/>
              <a:ext cx="47" cy="86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Gill Sans MT" pitchFamily="34" charset="0"/>
              </a:endParaRPr>
            </a:p>
          </p:txBody>
        </p:sp>
        <p:sp>
          <p:nvSpPr>
            <p:cNvPr id="19702" name="Line 155"/>
            <p:cNvSpPr>
              <a:spLocks noChangeShapeType="1"/>
            </p:cNvSpPr>
            <p:nvPr/>
          </p:nvSpPr>
          <p:spPr bwMode="auto">
            <a:xfrm>
              <a:off x="1152" y="960"/>
              <a:ext cx="384" cy="196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5996" name="Rectangle 156"/>
            <p:cNvSpPr>
              <a:spLocks noChangeArrowheads="1"/>
            </p:cNvSpPr>
            <p:nvPr/>
          </p:nvSpPr>
          <p:spPr bwMode="auto">
            <a:xfrm>
              <a:off x="624" y="1376"/>
              <a:ext cx="1248" cy="64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4D4D4D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173038" indent="-173038"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85000"/>
                <a:buFontTx/>
                <a:buChar char="•"/>
                <a:defRPr/>
              </a:pPr>
              <a:r>
                <a:rPr lang="en-US" sz="2000">
                  <a:solidFill>
                    <a:srgbClr val="FFFFFF"/>
                  </a:solidFill>
                  <a:latin typeface="Arial Narrow" pitchFamily="34" charset="0"/>
                </a:rPr>
                <a:t>Glukan </a:t>
              </a:r>
              <a:r>
                <a:rPr lang="en-US" sz="2000">
                  <a:solidFill>
                    <a:srgbClr val="FFFFFF"/>
                  </a:solidFill>
                  <a:latin typeface="Symbol" pitchFamily="18" charset="2"/>
                </a:rPr>
                <a:t>a</a:t>
              </a:r>
              <a:r>
                <a:rPr lang="en-US" sz="2000">
                  <a:solidFill>
                    <a:srgbClr val="FFFFFF"/>
                  </a:solidFill>
                  <a:latin typeface="Arial Narrow" pitchFamily="34" charset="0"/>
                </a:rPr>
                <a:t>(1,3)</a:t>
              </a:r>
            </a:p>
            <a:p>
              <a:pPr marL="173038" indent="-173038"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85000"/>
                <a:buFontTx/>
                <a:buChar char="•"/>
                <a:defRPr/>
              </a:pPr>
              <a:r>
                <a:rPr lang="en-US" sz="2000">
                  <a:solidFill>
                    <a:srgbClr val="FFFFFF"/>
                  </a:solidFill>
                  <a:latin typeface="Arial Narrow" pitchFamily="34" charset="0"/>
                </a:rPr>
                <a:t>Adhesin</a:t>
              </a:r>
            </a:p>
            <a:p>
              <a:pPr marL="173038" indent="-173038"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85000"/>
                <a:buFontTx/>
                <a:buChar char="•"/>
                <a:defRPr/>
              </a:pPr>
              <a:r>
                <a:rPr lang="en-US" sz="2000">
                  <a:solidFill>
                    <a:srgbClr val="FFFFFF"/>
                  </a:solidFill>
                  <a:latin typeface="+mn-lt"/>
                </a:rPr>
                <a:t> </a:t>
              </a:r>
              <a:r>
                <a:rPr lang="en-US" sz="2000">
                  <a:solidFill>
                    <a:srgbClr val="FFFFFF"/>
                  </a:solidFill>
                  <a:latin typeface="Symbol" pitchFamily="18" charset="2"/>
                </a:rPr>
                <a:t>a</a:t>
              </a:r>
              <a:r>
                <a:rPr lang="en-US" sz="2000">
                  <a:solidFill>
                    <a:srgbClr val="FFFFFF"/>
                  </a:solidFill>
                  <a:latin typeface="Arial Narrow" pitchFamily="34" charset="0"/>
                </a:rPr>
                <a:t>-Amilase</a:t>
              </a:r>
            </a:p>
          </p:txBody>
        </p:sp>
        <p:sp>
          <p:nvSpPr>
            <p:cNvPr id="19704" name="Oval 157"/>
            <p:cNvSpPr>
              <a:spLocks noChangeArrowheads="1"/>
            </p:cNvSpPr>
            <p:nvPr/>
          </p:nvSpPr>
          <p:spPr bwMode="auto">
            <a:xfrm>
              <a:off x="336" y="240"/>
              <a:ext cx="1480" cy="760"/>
            </a:xfrm>
            <a:prstGeom prst="ellipse">
              <a:avLst/>
            </a:prstGeom>
            <a:gradFill rotWithShape="0">
              <a:gsLst>
                <a:gs pos="0">
                  <a:srgbClr val="002F2F"/>
                </a:gs>
                <a:gs pos="50000">
                  <a:srgbClr val="006666"/>
                </a:gs>
                <a:gs pos="100000">
                  <a:srgbClr val="002F2F"/>
                </a:gs>
              </a:gsLst>
              <a:lin ang="5400000" scaled="1"/>
            </a:gradFill>
            <a:ln w="127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3600" i="1">
                  <a:solidFill>
                    <a:srgbClr val="FFFFFF"/>
                  </a:solidFill>
                  <a:latin typeface="Gill Sans MT" pitchFamily="34" charset="0"/>
                </a:rPr>
                <a:t>S. mutans</a:t>
              </a:r>
              <a:endParaRPr lang="en-US" sz="3600">
                <a:latin typeface="Gill Sans MT" pitchFamily="34" charset="0"/>
              </a:endParaRPr>
            </a:p>
          </p:txBody>
        </p:sp>
      </p:grpSp>
      <p:grpSp>
        <p:nvGrpSpPr>
          <p:cNvPr id="5" name="Group 512"/>
          <p:cNvGrpSpPr>
            <a:grpSpLocks/>
          </p:cNvGrpSpPr>
          <p:nvPr/>
        </p:nvGrpSpPr>
        <p:grpSpPr bwMode="auto">
          <a:xfrm>
            <a:off x="1524000" y="2905125"/>
            <a:ext cx="4946650" cy="3419475"/>
            <a:chOff x="960" y="1824"/>
            <a:chExt cx="3116" cy="2154"/>
          </a:xfrm>
        </p:grpSpPr>
        <p:sp>
          <p:nvSpPr>
            <p:cNvPr id="19508" name="Text Box 18"/>
            <p:cNvSpPr txBox="1">
              <a:spLocks noChangeArrowheads="1"/>
            </p:cNvSpPr>
            <p:nvPr/>
          </p:nvSpPr>
          <p:spPr bwMode="auto">
            <a:xfrm>
              <a:off x="2352" y="1824"/>
              <a:ext cx="965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1">
                  <a:solidFill>
                    <a:schemeClr val="hlink"/>
                  </a:solidFill>
                  <a:latin typeface="Arial Narrow" pitchFamily="34" charset="0"/>
                </a:rPr>
                <a:t>Mutans</a:t>
              </a:r>
            </a:p>
            <a:p>
              <a:pPr algn="ctr"/>
              <a:r>
                <a:rPr lang="en-US" i="1">
                  <a:solidFill>
                    <a:schemeClr val="hlink"/>
                  </a:solidFill>
                  <a:latin typeface="Arial Narrow" pitchFamily="34" charset="0"/>
                </a:rPr>
                <a:t>streptococci</a:t>
              </a:r>
            </a:p>
          </p:txBody>
        </p:sp>
        <p:sp>
          <p:nvSpPr>
            <p:cNvPr id="19509" name="Line 19"/>
            <p:cNvSpPr>
              <a:spLocks noChangeShapeType="1"/>
            </p:cNvSpPr>
            <p:nvPr/>
          </p:nvSpPr>
          <p:spPr bwMode="auto">
            <a:xfrm flipH="1">
              <a:off x="2256" y="2352"/>
              <a:ext cx="384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6" name="Group 452"/>
            <p:cNvGrpSpPr>
              <a:grpSpLocks/>
            </p:cNvGrpSpPr>
            <p:nvPr/>
          </p:nvGrpSpPr>
          <p:grpSpPr bwMode="auto">
            <a:xfrm>
              <a:off x="960" y="2928"/>
              <a:ext cx="3116" cy="1050"/>
              <a:chOff x="1016" y="2976"/>
              <a:chExt cx="3116" cy="1050"/>
            </a:xfrm>
          </p:grpSpPr>
          <p:sp>
            <p:nvSpPr>
              <p:cNvPr id="19511" name="Oval 453"/>
              <p:cNvSpPr>
                <a:spLocks noChangeArrowheads="1"/>
              </p:cNvSpPr>
              <p:nvPr/>
            </p:nvSpPr>
            <p:spPr bwMode="auto">
              <a:xfrm>
                <a:off x="1636" y="2980"/>
                <a:ext cx="47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12" name="Oval 454"/>
              <p:cNvSpPr>
                <a:spLocks noChangeArrowheads="1"/>
              </p:cNvSpPr>
              <p:nvPr/>
            </p:nvSpPr>
            <p:spPr bwMode="auto">
              <a:xfrm>
                <a:off x="1876" y="307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13" name="Oval 455"/>
              <p:cNvSpPr>
                <a:spLocks noChangeArrowheads="1"/>
              </p:cNvSpPr>
              <p:nvPr/>
            </p:nvSpPr>
            <p:spPr bwMode="auto">
              <a:xfrm>
                <a:off x="1876" y="3028"/>
                <a:ext cx="96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14" name="Oval 456"/>
              <p:cNvSpPr>
                <a:spLocks noChangeArrowheads="1"/>
              </p:cNvSpPr>
              <p:nvPr/>
            </p:nvSpPr>
            <p:spPr bwMode="auto">
              <a:xfrm>
                <a:off x="2020" y="307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15" name="Oval 457"/>
              <p:cNvSpPr>
                <a:spLocks noChangeArrowheads="1"/>
              </p:cNvSpPr>
              <p:nvPr/>
            </p:nvSpPr>
            <p:spPr bwMode="auto">
              <a:xfrm>
                <a:off x="2020" y="3028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16" name="Oval 458"/>
              <p:cNvSpPr>
                <a:spLocks noChangeArrowheads="1"/>
              </p:cNvSpPr>
              <p:nvPr/>
            </p:nvSpPr>
            <p:spPr bwMode="auto">
              <a:xfrm>
                <a:off x="1972" y="2980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17" name="Oval 459"/>
              <p:cNvSpPr>
                <a:spLocks noChangeArrowheads="1"/>
              </p:cNvSpPr>
              <p:nvPr/>
            </p:nvSpPr>
            <p:spPr bwMode="auto">
              <a:xfrm>
                <a:off x="2116" y="307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18" name="Oval 460"/>
              <p:cNvSpPr>
                <a:spLocks noChangeArrowheads="1"/>
              </p:cNvSpPr>
              <p:nvPr/>
            </p:nvSpPr>
            <p:spPr bwMode="auto">
              <a:xfrm>
                <a:off x="1684" y="2980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19" name="Oval 461"/>
              <p:cNvSpPr>
                <a:spLocks noChangeArrowheads="1"/>
              </p:cNvSpPr>
              <p:nvPr/>
            </p:nvSpPr>
            <p:spPr bwMode="auto">
              <a:xfrm>
                <a:off x="2116" y="3028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0" name="Oval 462"/>
              <p:cNvSpPr>
                <a:spLocks noChangeArrowheads="1"/>
              </p:cNvSpPr>
              <p:nvPr/>
            </p:nvSpPr>
            <p:spPr bwMode="auto">
              <a:xfrm>
                <a:off x="2164" y="307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1" name="Oval 463"/>
              <p:cNvSpPr>
                <a:spLocks noChangeArrowheads="1"/>
              </p:cNvSpPr>
              <p:nvPr/>
            </p:nvSpPr>
            <p:spPr bwMode="auto">
              <a:xfrm>
                <a:off x="1972" y="307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2" name="Oval 464"/>
              <p:cNvSpPr>
                <a:spLocks noChangeArrowheads="1"/>
              </p:cNvSpPr>
              <p:nvPr/>
            </p:nvSpPr>
            <p:spPr bwMode="auto">
              <a:xfrm>
                <a:off x="1732" y="3028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3" name="Oval 465"/>
              <p:cNvSpPr>
                <a:spLocks noChangeArrowheads="1"/>
              </p:cNvSpPr>
              <p:nvPr/>
            </p:nvSpPr>
            <p:spPr bwMode="auto">
              <a:xfrm>
                <a:off x="1732" y="3028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4" name="Oval 466"/>
              <p:cNvSpPr>
                <a:spLocks noChangeArrowheads="1"/>
              </p:cNvSpPr>
              <p:nvPr/>
            </p:nvSpPr>
            <p:spPr bwMode="auto">
              <a:xfrm>
                <a:off x="2308" y="307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5" name="Oval 467"/>
              <p:cNvSpPr>
                <a:spLocks noChangeArrowheads="1"/>
              </p:cNvSpPr>
              <p:nvPr/>
            </p:nvSpPr>
            <p:spPr bwMode="auto">
              <a:xfrm>
                <a:off x="2164" y="307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6" name="Oval 468"/>
              <p:cNvSpPr>
                <a:spLocks noChangeArrowheads="1"/>
              </p:cNvSpPr>
              <p:nvPr/>
            </p:nvSpPr>
            <p:spPr bwMode="auto">
              <a:xfrm>
                <a:off x="2308" y="3124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7" name="Oval 469"/>
              <p:cNvSpPr>
                <a:spLocks noChangeArrowheads="1"/>
              </p:cNvSpPr>
              <p:nvPr/>
            </p:nvSpPr>
            <p:spPr bwMode="auto">
              <a:xfrm>
                <a:off x="2356" y="3124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8" name="Oval 470"/>
              <p:cNvSpPr>
                <a:spLocks noChangeArrowheads="1"/>
              </p:cNvSpPr>
              <p:nvPr/>
            </p:nvSpPr>
            <p:spPr bwMode="auto">
              <a:xfrm>
                <a:off x="2452" y="3124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29" name="Oval 471"/>
              <p:cNvSpPr>
                <a:spLocks noChangeArrowheads="1"/>
              </p:cNvSpPr>
              <p:nvPr/>
            </p:nvSpPr>
            <p:spPr bwMode="auto">
              <a:xfrm>
                <a:off x="2404" y="3124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0" name="Oval 472"/>
              <p:cNvSpPr>
                <a:spLocks noChangeArrowheads="1"/>
              </p:cNvSpPr>
              <p:nvPr/>
            </p:nvSpPr>
            <p:spPr bwMode="auto">
              <a:xfrm>
                <a:off x="2500" y="3172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1" name="Oval 473"/>
              <p:cNvSpPr>
                <a:spLocks noChangeArrowheads="1"/>
              </p:cNvSpPr>
              <p:nvPr/>
            </p:nvSpPr>
            <p:spPr bwMode="auto">
              <a:xfrm>
                <a:off x="2548" y="3172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2" name="Oval 474"/>
              <p:cNvSpPr>
                <a:spLocks noChangeArrowheads="1"/>
              </p:cNvSpPr>
              <p:nvPr/>
            </p:nvSpPr>
            <p:spPr bwMode="auto">
              <a:xfrm>
                <a:off x="3360" y="3418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3" name="Oval 475"/>
              <p:cNvSpPr>
                <a:spLocks noChangeArrowheads="1"/>
              </p:cNvSpPr>
              <p:nvPr/>
            </p:nvSpPr>
            <p:spPr bwMode="auto">
              <a:xfrm>
                <a:off x="3892" y="3796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4" name="Oval 476"/>
              <p:cNvSpPr>
                <a:spLocks noChangeArrowheads="1"/>
              </p:cNvSpPr>
              <p:nvPr/>
            </p:nvSpPr>
            <p:spPr bwMode="auto">
              <a:xfrm>
                <a:off x="3940" y="3844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5" name="Oval 477"/>
              <p:cNvSpPr>
                <a:spLocks noChangeArrowheads="1"/>
              </p:cNvSpPr>
              <p:nvPr/>
            </p:nvSpPr>
            <p:spPr bwMode="auto">
              <a:xfrm>
                <a:off x="3988" y="3892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6" name="Oval 478"/>
              <p:cNvSpPr>
                <a:spLocks noChangeArrowheads="1"/>
              </p:cNvSpPr>
              <p:nvPr/>
            </p:nvSpPr>
            <p:spPr bwMode="auto">
              <a:xfrm>
                <a:off x="4036" y="3940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7" name="Oval 479"/>
              <p:cNvSpPr>
                <a:spLocks noChangeArrowheads="1"/>
              </p:cNvSpPr>
              <p:nvPr/>
            </p:nvSpPr>
            <p:spPr bwMode="auto">
              <a:xfrm>
                <a:off x="3892" y="3796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8" name="Oval 480"/>
              <p:cNvSpPr>
                <a:spLocks noChangeArrowheads="1"/>
              </p:cNvSpPr>
              <p:nvPr/>
            </p:nvSpPr>
            <p:spPr bwMode="auto">
              <a:xfrm>
                <a:off x="3892" y="3700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39" name="Oval 481"/>
              <p:cNvSpPr>
                <a:spLocks noChangeArrowheads="1"/>
              </p:cNvSpPr>
              <p:nvPr/>
            </p:nvSpPr>
            <p:spPr bwMode="auto">
              <a:xfrm>
                <a:off x="3988" y="3748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0" name="Oval 482"/>
              <p:cNvSpPr>
                <a:spLocks noChangeArrowheads="1"/>
              </p:cNvSpPr>
              <p:nvPr/>
            </p:nvSpPr>
            <p:spPr bwMode="auto">
              <a:xfrm>
                <a:off x="3888" y="3762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1" name="Oval 483"/>
              <p:cNvSpPr>
                <a:spLocks noChangeArrowheads="1"/>
              </p:cNvSpPr>
              <p:nvPr/>
            </p:nvSpPr>
            <p:spPr bwMode="auto">
              <a:xfrm>
                <a:off x="3552" y="3514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2" name="Oval 484"/>
              <p:cNvSpPr>
                <a:spLocks noChangeArrowheads="1"/>
              </p:cNvSpPr>
              <p:nvPr/>
            </p:nvSpPr>
            <p:spPr bwMode="auto">
              <a:xfrm>
                <a:off x="3456" y="3418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3" name="Oval 485"/>
              <p:cNvSpPr>
                <a:spLocks noChangeArrowheads="1"/>
              </p:cNvSpPr>
              <p:nvPr/>
            </p:nvSpPr>
            <p:spPr bwMode="auto">
              <a:xfrm>
                <a:off x="2596" y="3172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4" name="Oval 486"/>
              <p:cNvSpPr>
                <a:spLocks noChangeArrowheads="1"/>
              </p:cNvSpPr>
              <p:nvPr/>
            </p:nvSpPr>
            <p:spPr bwMode="auto">
              <a:xfrm>
                <a:off x="2692" y="3220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5" name="Oval 487"/>
              <p:cNvSpPr>
                <a:spLocks noChangeArrowheads="1"/>
              </p:cNvSpPr>
              <p:nvPr/>
            </p:nvSpPr>
            <p:spPr bwMode="auto">
              <a:xfrm>
                <a:off x="1296" y="2976"/>
                <a:ext cx="47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6" name="Oval 488"/>
              <p:cNvSpPr>
                <a:spLocks noChangeArrowheads="1"/>
              </p:cNvSpPr>
              <p:nvPr/>
            </p:nvSpPr>
            <p:spPr bwMode="auto">
              <a:xfrm>
                <a:off x="1152" y="2984"/>
                <a:ext cx="47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7" name="Oval 489"/>
              <p:cNvSpPr>
                <a:spLocks noChangeArrowheads="1"/>
              </p:cNvSpPr>
              <p:nvPr/>
            </p:nvSpPr>
            <p:spPr bwMode="auto">
              <a:xfrm>
                <a:off x="1016" y="3032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8" name="Oval 490"/>
              <p:cNvSpPr>
                <a:spLocks noChangeArrowheads="1"/>
              </p:cNvSpPr>
              <p:nvPr/>
            </p:nvSpPr>
            <p:spPr bwMode="auto">
              <a:xfrm>
                <a:off x="1112" y="3024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49" name="Oval 491"/>
              <p:cNvSpPr>
                <a:spLocks noChangeArrowheads="1"/>
              </p:cNvSpPr>
              <p:nvPr/>
            </p:nvSpPr>
            <p:spPr bwMode="auto">
              <a:xfrm>
                <a:off x="1392" y="297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0" name="Oval 492"/>
              <p:cNvSpPr>
                <a:spLocks noChangeArrowheads="1"/>
              </p:cNvSpPr>
              <p:nvPr/>
            </p:nvSpPr>
            <p:spPr bwMode="auto">
              <a:xfrm>
                <a:off x="3896" y="3752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1" name="Oval 493"/>
              <p:cNvSpPr>
                <a:spLocks noChangeArrowheads="1"/>
              </p:cNvSpPr>
              <p:nvPr/>
            </p:nvSpPr>
            <p:spPr bwMode="auto">
              <a:xfrm>
                <a:off x="3792" y="3658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2" name="Oval 494"/>
              <p:cNvSpPr>
                <a:spLocks noChangeArrowheads="1"/>
              </p:cNvSpPr>
              <p:nvPr/>
            </p:nvSpPr>
            <p:spPr bwMode="auto">
              <a:xfrm>
                <a:off x="4032" y="3888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3" name="Oval 495"/>
              <p:cNvSpPr>
                <a:spLocks noChangeArrowheads="1"/>
              </p:cNvSpPr>
              <p:nvPr/>
            </p:nvSpPr>
            <p:spPr bwMode="auto">
              <a:xfrm>
                <a:off x="3788" y="3758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4" name="Oval 496"/>
              <p:cNvSpPr>
                <a:spLocks noChangeArrowheads="1"/>
              </p:cNvSpPr>
              <p:nvPr/>
            </p:nvSpPr>
            <p:spPr bwMode="auto">
              <a:xfrm>
                <a:off x="3936" y="389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5" name="Oval 497"/>
              <p:cNvSpPr>
                <a:spLocks noChangeArrowheads="1"/>
              </p:cNvSpPr>
              <p:nvPr/>
            </p:nvSpPr>
            <p:spPr bwMode="auto">
              <a:xfrm>
                <a:off x="3696" y="3562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6" name="Oval 498"/>
              <p:cNvSpPr>
                <a:spLocks noChangeArrowheads="1"/>
              </p:cNvSpPr>
              <p:nvPr/>
            </p:nvSpPr>
            <p:spPr bwMode="auto">
              <a:xfrm>
                <a:off x="2744" y="318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7" name="Oval 499"/>
              <p:cNvSpPr>
                <a:spLocks noChangeArrowheads="1"/>
              </p:cNvSpPr>
              <p:nvPr/>
            </p:nvSpPr>
            <p:spPr bwMode="auto">
              <a:xfrm>
                <a:off x="2984" y="3282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8" name="Oval 500"/>
              <p:cNvSpPr>
                <a:spLocks noChangeArrowheads="1"/>
              </p:cNvSpPr>
              <p:nvPr/>
            </p:nvSpPr>
            <p:spPr bwMode="auto">
              <a:xfrm>
                <a:off x="2792" y="3186"/>
                <a:ext cx="96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59" name="Oval 501"/>
              <p:cNvSpPr>
                <a:spLocks noChangeArrowheads="1"/>
              </p:cNvSpPr>
              <p:nvPr/>
            </p:nvSpPr>
            <p:spPr bwMode="auto">
              <a:xfrm>
                <a:off x="2500" y="3082"/>
                <a:ext cx="47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0" name="Oval 502"/>
              <p:cNvSpPr>
                <a:spLocks noChangeArrowheads="1"/>
              </p:cNvSpPr>
              <p:nvPr/>
            </p:nvSpPr>
            <p:spPr bwMode="auto">
              <a:xfrm>
                <a:off x="3168" y="331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1" name="Oval 503"/>
              <p:cNvSpPr>
                <a:spLocks noChangeArrowheads="1"/>
              </p:cNvSpPr>
              <p:nvPr/>
            </p:nvSpPr>
            <p:spPr bwMode="auto">
              <a:xfrm>
                <a:off x="2980" y="3234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2" name="Oval 504"/>
              <p:cNvSpPr>
                <a:spLocks noChangeArrowheads="1"/>
              </p:cNvSpPr>
              <p:nvPr/>
            </p:nvSpPr>
            <p:spPr bwMode="auto">
              <a:xfrm>
                <a:off x="2784" y="3226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3" name="Oval 505"/>
              <p:cNvSpPr>
                <a:spLocks noChangeArrowheads="1"/>
              </p:cNvSpPr>
              <p:nvPr/>
            </p:nvSpPr>
            <p:spPr bwMode="auto">
              <a:xfrm>
                <a:off x="3024" y="3274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4" name="Oval 506"/>
              <p:cNvSpPr>
                <a:spLocks noChangeArrowheads="1"/>
              </p:cNvSpPr>
              <p:nvPr/>
            </p:nvSpPr>
            <p:spPr bwMode="auto">
              <a:xfrm>
                <a:off x="3216" y="3322"/>
                <a:ext cx="96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5" name="Oval 507"/>
              <p:cNvSpPr>
                <a:spLocks noChangeArrowheads="1"/>
              </p:cNvSpPr>
              <p:nvPr/>
            </p:nvSpPr>
            <p:spPr bwMode="auto">
              <a:xfrm>
                <a:off x="2880" y="3226"/>
                <a:ext cx="96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6" name="Oval 508"/>
              <p:cNvSpPr>
                <a:spLocks noChangeArrowheads="1"/>
              </p:cNvSpPr>
              <p:nvPr/>
            </p:nvSpPr>
            <p:spPr bwMode="auto">
              <a:xfrm>
                <a:off x="3120" y="3226"/>
                <a:ext cx="47" cy="4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7" name="Oval 509"/>
              <p:cNvSpPr>
                <a:spLocks noChangeArrowheads="1"/>
              </p:cNvSpPr>
              <p:nvPr/>
            </p:nvSpPr>
            <p:spPr bwMode="auto">
              <a:xfrm>
                <a:off x="3696" y="3466"/>
                <a:ext cx="47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8" name="Oval 510"/>
              <p:cNvSpPr>
                <a:spLocks noChangeArrowheads="1"/>
              </p:cNvSpPr>
              <p:nvPr/>
            </p:nvSpPr>
            <p:spPr bwMode="auto">
              <a:xfrm>
                <a:off x="3792" y="3562"/>
                <a:ext cx="47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  <p:sp>
            <p:nvSpPr>
              <p:cNvPr id="19569" name="Oval 511"/>
              <p:cNvSpPr>
                <a:spLocks noChangeArrowheads="1"/>
              </p:cNvSpPr>
              <p:nvPr/>
            </p:nvSpPr>
            <p:spPr bwMode="auto">
              <a:xfrm>
                <a:off x="3888" y="3658"/>
                <a:ext cx="47" cy="8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Gill Sans MT" pitchFamily="34" charset="0"/>
                </a:endParaRPr>
              </a:p>
            </p:txBody>
          </p:sp>
        </p:grpSp>
      </p:grpSp>
      <p:grpSp>
        <p:nvGrpSpPr>
          <p:cNvPr id="7" name="Group 553"/>
          <p:cNvGrpSpPr>
            <a:grpSpLocks/>
          </p:cNvGrpSpPr>
          <p:nvPr/>
        </p:nvGrpSpPr>
        <p:grpSpPr bwMode="auto">
          <a:xfrm>
            <a:off x="4038600" y="3733800"/>
            <a:ext cx="4940300" cy="2819400"/>
            <a:chOff x="2544" y="2448"/>
            <a:chExt cx="3112" cy="1776"/>
          </a:xfrm>
        </p:grpSpPr>
        <p:sp>
          <p:nvSpPr>
            <p:cNvPr id="19469" name="Text Box 15"/>
            <p:cNvSpPr txBox="1">
              <a:spLocks noChangeArrowheads="1"/>
            </p:cNvSpPr>
            <p:nvPr/>
          </p:nvSpPr>
          <p:spPr bwMode="auto">
            <a:xfrm>
              <a:off x="3840" y="2448"/>
              <a:ext cx="1816" cy="793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3B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FFCC"/>
                  </a:solidFill>
                  <a:latin typeface="Arial Narrow" pitchFamily="34" charset="0"/>
                </a:rPr>
                <a:t>Kuman Periodontopati</a:t>
              </a:r>
              <a:r>
                <a:rPr lang="en-US">
                  <a:latin typeface="Arial Narrow" pitchFamily="34" charset="0"/>
                </a:rPr>
                <a:t>:</a:t>
              </a:r>
            </a:p>
            <a:p>
              <a:pPr algn="ctr"/>
              <a:r>
                <a:rPr lang="en-US" sz="2800" i="1">
                  <a:solidFill>
                    <a:srgbClr val="FFFF00"/>
                  </a:solidFill>
                  <a:latin typeface="Arial Narrow" pitchFamily="34" charset="0"/>
                </a:rPr>
                <a:t>Porphyromonas spp.</a:t>
              </a:r>
            </a:p>
            <a:p>
              <a:pPr algn="ctr"/>
              <a:r>
                <a:rPr lang="en-US">
                  <a:solidFill>
                    <a:srgbClr val="FFFFCC"/>
                  </a:solidFill>
                  <a:latin typeface="Arial Narrow" pitchFamily="34" charset="0"/>
                </a:rPr>
                <a:t>dan lain-lain</a:t>
              </a:r>
            </a:p>
          </p:txBody>
        </p:sp>
        <p:sp>
          <p:nvSpPr>
            <p:cNvPr id="19470" name="Line 16"/>
            <p:cNvSpPr>
              <a:spLocks noChangeShapeType="1"/>
            </p:cNvSpPr>
            <p:nvPr/>
          </p:nvSpPr>
          <p:spPr bwMode="auto">
            <a:xfrm flipH="1">
              <a:off x="3648" y="3120"/>
              <a:ext cx="384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8" name="Group 552"/>
            <p:cNvGrpSpPr>
              <a:grpSpLocks/>
            </p:cNvGrpSpPr>
            <p:nvPr/>
          </p:nvGrpSpPr>
          <p:grpSpPr bwMode="auto">
            <a:xfrm>
              <a:off x="2544" y="3134"/>
              <a:ext cx="1632" cy="1090"/>
              <a:chOff x="2544" y="3134"/>
              <a:chExt cx="1632" cy="1090"/>
            </a:xfrm>
          </p:grpSpPr>
          <p:grpSp>
            <p:nvGrpSpPr>
              <p:cNvPr id="9" name="Group 513"/>
              <p:cNvGrpSpPr>
                <a:grpSpLocks/>
              </p:cNvGrpSpPr>
              <p:nvPr/>
            </p:nvGrpSpPr>
            <p:grpSpPr bwMode="auto">
              <a:xfrm>
                <a:off x="2980" y="3308"/>
                <a:ext cx="1152" cy="854"/>
                <a:chOff x="2976" y="1786"/>
                <a:chExt cx="1152" cy="854"/>
              </a:xfrm>
            </p:grpSpPr>
            <p:grpSp>
              <p:nvGrpSpPr>
                <p:cNvPr id="10" name="Group 514"/>
                <p:cNvGrpSpPr>
                  <a:grpSpLocks/>
                </p:cNvGrpSpPr>
                <p:nvPr/>
              </p:nvGrpSpPr>
              <p:grpSpPr bwMode="auto">
                <a:xfrm>
                  <a:off x="3360" y="2064"/>
                  <a:ext cx="531" cy="205"/>
                  <a:chOff x="3453" y="1444"/>
                  <a:chExt cx="531" cy="205"/>
                </a:xfrm>
              </p:grpSpPr>
              <p:sp>
                <p:nvSpPr>
                  <p:cNvPr id="19503" name="Oval 515"/>
                  <p:cNvSpPr>
                    <a:spLocks noChangeArrowheads="1"/>
                  </p:cNvSpPr>
                  <p:nvPr/>
                </p:nvSpPr>
                <p:spPr bwMode="auto">
                  <a:xfrm>
                    <a:off x="3453" y="1444"/>
                    <a:ext cx="47" cy="4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504" name="Oval 516"/>
                  <p:cNvSpPr>
                    <a:spLocks noChangeArrowheads="1"/>
                  </p:cNvSpPr>
                  <p:nvPr/>
                </p:nvSpPr>
                <p:spPr bwMode="auto">
                  <a:xfrm>
                    <a:off x="3937" y="1602"/>
                    <a:ext cx="47" cy="4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505" name="Oval 517"/>
                  <p:cNvSpPr>
                    <a:spLocks noChangeArrowheads="1"/>
                  </p:cNvSpPr>
                  <p:nvPr/>
                </p:nvSpPr>
                <p:spPr bwMode="auto">
                  <a:xfrm>
                    <a:off x="3889" y="1502"/>
                    <a:ext cx="47" cy="47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506" name="Oval 518"/>
                  <p:cNvSpPr>
                    <a:spLocks noChangeArrowheads="1"/>
                  </p:cNvSpPr>
                  <p:nvPr/>
                </p:nvSpPr>
                <p:spPr bwMode="auto">
                  <a:xfrm>
                    <a:off x="3645" y="1450"/>
                    <a:ext cx="47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507" name="Oval 519"/>
                  <p:cNvSpPr>
                    <a:spLocks noChangeArrowheads="1"/>
                  </p:cNvSpPr>
                  <p:nvPr/>
                </p:nvSpPr>
                <p:spPr bwMode="auto">
                  <a:xfrm>
                    <a:off x="3501" y="1498"/>
                    <a:ext cx="47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11" name="Group 520"/>
                <p:cNvGrpSpPr>
                  <a:grpSpLocks/>
                </p:cNvGrpSpPr>
                <p:nvPr/>
              </p:nvGrpSpPr>
              <p:grpSpPr bwMode="auto">
                <a:xfrm>
                  <a:off x="2976" y="1786"/>
                  <a:ext cx="1152" cy="854"/>
                  <a:chOff x="2976" y="1786"/>
                  <a:chExt cx="1152" cy="854"/>
                </a:xfrm>
              </p:grpSpPr>
              <p:sp>
                <p:nvSpPr>
                  <p:cNvPr id="19496" name="Oval 521"/>
                  <p:cNvSpPr>
                    <a:spLocks noChangeArrowheads="1"/>
                  </p:cNvSpPr>
                  <p:nvPr/>
                </p:nvSpPr>
                <p:spPr bwMode="auto">
                  <a:xfrm>
                    <a:off x="3988" y="2356"/>
                    <a:ext cx="96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497" name="Oval 52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074"/>
                    <a:ext cx="96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498" name="Oval 523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2362"/>
                    <a:ext cx="96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499" name="Oval 524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1786"/>
                    <a:ext cx="96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500" name="Oval 525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2178"/>
                    <a:ext cx="96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501" name="Oval 526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2274"/>
                    <a:ext cx="96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502" name="Oval 527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554"/>
                    <a:ext cx="96" cy="8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GB">
                      <a:latin typeface="Gill Sans MT" pitchFamily="34" charset="0"/>
                    </a:endParaRPr>
                  </a:p>
                </p:txBody>
              </p:sp>
            </p:grpSp>
          </p:grpSp>
          <p:grpSp>
            <p:nvGrpSpPr>
              <p:cNvPr id="12" name="Group 529"/>
              <p:cNvGrpSpPr>
                <a:grpSpLocks/>
              </p:cNvGrpSpPr>
              <p:nvPr/>
            </p:nvGrpSpPr>
            <p:grpSpPr bwMode="auto">
              <a:xfrm>
                <a:off x="2544" y="3134"/>
                <a:ext cx="1632" cy="1090"/>
                <a:chOff x="2448" y="1546"/>
                <a:chExt cx="1632" cy="1090"/>
              </a:xfrm>
            </p:grpSpPr>
            <p:sp>
              <p:nvSpPr>
                <p:cNvPr id="19474" name="Oval 530"/>
                <p:cNvSpPr>
                  <a:spLocks noChangeArrowheads="1"/>
                </p:cNvSpPr>
                <p:nvPr/>
              </p:nvSpPr>
              <p:spPr bwMode="auto">
                <a:xfrm>
                  <a:off x="3748" y="2356"/>
                  <a:ext cx="96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75" name="Oval 531"/>
                <p:cNvSpPr>
                  <a:spLocks noChangeArrowheads="1"/>
                </p:cNvSpPr>
                <p:nvPr/>
              </p:nvSpPr>
              <p:spPr bwMode="auto">
                <a:xfrm>
                  <a:off x="3456" y="1890"/>
                  <a:ext cx="96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76" name="Oval 532"/>
                <p:cNvSpPr>
                  <a:spLocks noChangeArrowheads="1"/>
                </p:cNvSpPr>
                <p:nvPr/>
              </p:nvSpPr>
              <p:spPr bwMode="auto">
                <a:xfrm>
                  <a:off x="3360" y="1882"/>
                  <a:ext cx="96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77" name="Oval 533"/>
                <p:cNvSpPr>
                  <a:spLocks noChangeArrowheads="1"/>
                </p:cNvSpPr>
                <p:nvPr/>
              </p:nvSpPr>
              <p:spPr bwMode="auto">
                <a:xfrm>
                  <a:off x="2744" y="1698"/>
                  <a:ext cx="47" cy="4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78" name="Oval 534"/>
                <p:cNvSpPr>
                  <a:spLocks noChangeArrowheads="1"/>
                </p:cNvSpPr>
                <p:nvPr/>
              </p:nvSpPr>
              <p:spPr bwMode="auto">
                <a:xfrm>
                  <a:off x="2448" y="1546"/>
                  <a:ext cx="96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79" name="Oval 535"/>
                <p:cNvSpPr>
                  <a:spLocks noChangeArrowheads="1"/>
                </p:cNvSpPr>
                <p:nvPr/>
              </p:nvSpPr>
              <p:spPr bwMode="auto">
                <a:xfrm>
                  <a:off x="3168" y="1786"/>
                  <a:ext cx="96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80" name="Oval 536"/>
                <p:cNvSpPr>
                  <a:spLocks noChangeArrowheads="1"/>
                </p:cNvSpPr>
                <p:nvPr/>
              </p:nvSpPr>
              <p:spPr bwMode="auto">
                <a:xfrm>
                  <a:off x="3072" y="1738"/>
                  <a:ext cx="96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81" name="Oval 537"/>
                <p:cNvSpPr>
                  <a:spLocks noChangeArrowheads="1"/>
                </p:cNvSpPr>
                <p:nvPr/>
              </p:nvSpPr>
              <p:spPr bwMode="auto">
                <a:xfrm>
                  <a:off x="2640" y="1690"/>
                  <a:ext cx="47" cy="4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82" name="Oval 538"/>
                <p:cNvSpPr>
                  <a:spLocks noChangeArrowheads="1"/>
                </p:cNvSpPr>
                <p:nvPr/>
              </p:nvSpPr>
              <p:spPr bwMode="auto">
                <a:xfrm>
                  <a:off x="2736" y="1642"/>
                  <a:ext cx="47" cy="4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83" name="Oval 539"/>
                <p:cNvSpPr>
                  <a:spLocks noChangeArrowheads="1"/>
                </p:cNvSpPr>
                <p:nvPr/>
              </p:nvSpPr>
              <p:spPr bwMode="auto">
                <a:xfrm>
                  <a:off x="2976" y="1738"/>
                  <a:ext cx="47" cy="4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84" name="Oval 540"/>
                <p:cNvSpPr>
                  <a:spLocks noChangeArrowheads="1"/>
                </p:cNvSpPr>
                <p:nvPr/>
              </p:nvSpPr>
              <p:spPr bwMode="auto">
                <a:xfrm>
                  <a:off x="3552" y="1986"/>
                  <a:ext cx="96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85" name="Oval 541"/>
                <p:cNvSpPr>
                  <a:spLocks noChangeArrowheads="1"/>
                </p:cNvSpPr>
                <p:nvPr/>
              </p:nvSpPr>
              <p:spPr bwMode="auto">
                <a:xfrm>
                  <a:off x="3648" y="2082"/>
                  <a:ext cx="96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86" name="Oval 542"/>
                <p:cNvSpPr>
                  <a:spLocks noChangeArrowheads="1"/>
                </p:cNvSpPr>
                <p:nvPr/>
              </p:nvSpPr>
              <p:spPr bwMode="auto">
                <a:xfrm>
                  <a:off x="3984" y="2458"/>
                  <a:ext cx="96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>
                    <a:latin typeface="Gill Sans MT" pitchFamily="34" charset="0"/>
                  </a:endParaRPr>
                </a:p>
              </p:txBody>
            </p:sp>
            <p:grpSp>
              <p:nvGrpSpPr>
                <p:cNvPr id="13" name="Group 543"/>
                <p:cNvGrpSpPr>
                  <a:grpSpLocks/>
                </p:cNvGrpSpPr>
                <p:nvPr/>
              </p:nvGrpSpPr>
              <p:grpSpPr bwMode="auto">
                <a:xfrm>
                  <a:off x="3792" y="2256"/>
                  <a:ext cx="284" cy="380"/>
                  <a:chOff x="4084" y="3844"/>
                  <a:chExt cx="284" cy="380"/>
                </a:xfrm>
              </p:grpSpPr>
              <p:sp>
                <p:nvSpPr>
                  <p:cNvPr id="19490" name="Oval 544"/>
                  <p:cNvSpPr>
                    <a:spLocks noChangeArrowheads="1"/>
                  </p:cNvSpPr>
                  <p:nvPr/>
                </p:nvSpPr>
                <p:spPr bwMode="auto">
                  <a:xfrm>
                    <a:off x="4084" y="3844"/>
                    <a:ext cx="96" cy="86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491" name="Oval 545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3994"/>
                    <a:ext cx="96" cy="86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492" name="Oval 546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4042"/>
                    <a:ext cx="96" cy="86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  <p:sp>
                <p:nvSpPr>
                  <p:cNvPr id="19493" name="Oval 547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4138"/>
                    <a:ext cx="96" cy="86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latin typeface="Gill Sans MT" pitchFamily="34" charset="0"/>
                    </a:endParaRPr>
                  </a:p>
                </p:txBody>
              </p:sp>
            </p:grpSp>
            <p:sp>
              <p:nvSpPr>
                <p:cNvPr id="19488" name="Oval 548"/>
                <p:cNvSpPr>
                  <a:spLocks noChangeArrowheads="1"/>
                </p:cNvSpPr>
                <p:nvPr/>
              </p:nvSpPr>
              <p:spPr bwMode="auto">
                <a:xfrm>
                  <a:off x="3936" y="2314"/>
                  <a:ext cx="47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>
                    <a:latin typeface="Gill Sans MT" pitchFamily="34" charset="0"/>
                  </a:endParaRPr>
                </a:p>
              </p:txBody>
            </p:sp>
            <p:sp>
              <p:nvSpPr>
                <p:cNvPr id="19489" name="Oval 549"/>
                <p:cNvSpPr>
                  <a:spLocks noChangeArrowheads="1"/>
                </p:cNvSpPr>
                <p:nvPr/>
              </p:nvSpPr>
              <p:spPr bwMode="auto">
                <a:xfrm>
                  <a:off x="3792" y="2170"/>
                  <a:ext cx="47" cy="8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>
                    <a:latin typeface="Gill Sans MT" pitchFamily="34" charset="0"/>
                  </a:endParaRPr>
                </a:p>
              </p:txBody>
            </p:sp>
          </p:grpSp>
        </p:grpSp>
      </p:grpSp>
      <p:sp>
        <p:nvSpPr>
          <p:cNvPr id="36399" name="Line 559"/>
          <p:cNvSpPr>
            <a:spLocks noChangeShapeType="1"/>
          </p:cNvSpPr>
          <p:nvPr/>
        </p:nvSpPr>
        <p:spPr bwMode="auto">
          <a:xfrm flipV="1">
            <a:off x="4648200" y="1828800"/>
            <a:ext cx="685800" cy="1066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biologik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embriologik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genetik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anatomi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fisiologik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patologik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kelainan</a:t>
            </a:r>
            <a:r>
              <a:rPr lang="en-US" dirty="0" smtClean="0">
                <a:sym typeface="Wingdings" pitchFamily="2" charset="2"/>
              </a:rPr>
              <a:t>/ </a:t>
            </a:r>
            <a:r>
              <a:rPr lang="en-US" dirty="0" err="1" smtClean="0">
                <a:sym typeface="Wingdings" pitchFamily="2" charset="2"/>
              </a:rPr>
              <a:t>penyakit</a:t>
            </a: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genetik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embriologik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kelainan</a:t>
            </a:r>
            <a:r>
              <a:rPr lang="en-US" dirty="0" smtClean="0">
                <a:sym typeface="Wingdings" pitchFamily="2" charset="2"/>
              </a:rPr>
              <a:t> / </a:t>
            </a:r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mikrobiologi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histopatologi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immunologi</a:t>
            </a: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Bibir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Mukosa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mulut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Lidah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Palatum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, Faring,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hlinkClick r:id="rId2" action="ppaction://hlinksldjump"/>
              </a:rPr>
              <a:t>Larings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Aspek Biologik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smtClean="0">
                <a:sym typeface="Wingdings" pitchFamily="2" charset="2"/>
              </a:rPr>
              <a:t> Aspek Genetik dan embriologi organ diatas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	 Aspek Anatomi, Histologi, Fisiologik Organ orofasial/sendi rahang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	 Aspek sistem syaraf-otot neuromuscular sistem stomatognatik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Wajah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Rahang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Sendi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Rahang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Aspek Patologik kelainan / penyakit rahang, wajah dan sendi rahang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smtClean="0">
                <a:sym typeface="Wingdings" pitchFamily="2" charset="2"/>
              </a:rPr>
              <a:t> Kelainan genetik dan embriologi rahang dan organ diatas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	 Aspek mikrobiologik, histopatologik dan imunologik Organ orofasial/sendi rahang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	 Pengaruh luar terhadap terjadinya penyakit organ diatas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Wajah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Rahang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Sendi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Rahang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 descr="mandible3.gif"/>
          <p:cNvPicPr>
            <a:picLocks noChangeAspect="1"/>
          </p:cNvPicPr>
          <p:nvPr/>
        </p:nvPicPr>
        <p:blipFill>
          <a:blip r:embed="rId2" cstate="print">
            <a:lum bright="-2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1046163" y="928688"/>
            <a:ext cx="7354887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:\P'rama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928688"/>
            <a:ext cx="7167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Proses menua pada jaringan lunak </a:t>
            </a:r>
          </a:p>
          <a:p>
            <a:pPr eaLnBrk="1" hangingPunct="1"/>
            <a:r>
              <a:rPr lang="en-US" smtClean="0"/>
              <a:t>Proses menua pada jaringan keras</a:t>
            </a:r>
          </a:p>
          <a:p>
            <a:pPr eaLnBrk="1" hangingPunct="1"/>
            <a:r>
              <a:rPr lang="en-US" smtClean="0"/>
              <a:t>Faktor yang mempengaruhi proses menua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Proses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menua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 organ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rongga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mulut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05200" y="3276600"/>
            <a:ext cx="2209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 Black" pitchFamily="34" charset="0"/>
            </a:endParaRPr>
          </a:p>
        </p:txBody>
      </p:sp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3276600" y="34290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ORAL   BIOLOGI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3733800" y="838200"/>
            <a:ext cx="1739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Mikrobiologi</a:t>
            </a:r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2057400" y="1447800"/>
            <a:ext cx="1231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Anatomi</a:t>
            </a:r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5562600" y="152400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Histologi</a:t>
            </a: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6553200" y="2743200"/>
            <a:ext cx="233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Patologi Anatomi</a:t>
            </a:r>
          </a:p>
        </p:txBody>
      </p:sp>
      <p:sp>
        <p:nvSpPr>
          <p:cNvPr id="28680" name="TextBox 7"/>
          <p:cNvSpPr txBox="1">
            <a:spLocks noChangeArrowheads="1"/>
          </p:cNvSpPr>
          <p:nvPr/>
        </p:nvSpPr>
        <p:spPr bwMode="auto">
          <a:xfrm>
            <a:off x="6588125" y="4191000"/>
            <a:ext cx="2012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Periodontologi</a:t>
            </a:r>
          </a:p>
        </p:txBody>
      </p:sp>
      <p:sp>
        <p:nvSpPr>
          <p:cNvPr id="28681" name="TextBox 8"/>
          <p:cNvSpPr txBox="1">
            <a:spLocks noChangeArrowheads="1"/>
          </p:cNvSpPr>
          <p:nvPr/>
        </p:nvSpPr>
        <p:spPr bwMode="auto">
          <a:xfrm>
            <a:off x="5562600" y="5105400"/>
            <a:ext cx="145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Endodonti</a:t>
            </a:r>
          </a:p>
        </p:txBody>
      </p:sp>
      <p:sp>
        <p:nvSpPr>
          <p:cNvPr id="28682" name="TextBox 9"/>
          <p:cNvSpPr txBox="1">
            <a:spLocks noChangeArrowheads="1"/>
          </p:cNvSpPr>
          <p:nvPr/>
        </p:nvSpPr>
        <p:spPr bwMode="auto">
          <a:xfrm>
            <a:off x="4705350" y="6019800"/>
            <a:ext cx="1389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Ortodonti</a:t>
            </a:r>
          </a:p>
        </p:txBody>
      </p:sp>
      <p:sp>
        <p:nvSpPr>
          <p:cNvPr id="28683" name="TextBox 10"/>
          <p:cNvSpPr txBox="1">
            <a:spLocks noChangeArrowheads="1"/>
          </p:cNvSpPr>
          <p:nvPr/>
        </p:nvSpPr>
        <p:spPr bwMode="auto">
          <a:xfrm>
            <a:off x="2514600" y="6030913"/>
            <a:ext cx="165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Prostodonti</a:t>
            </a:r>
          </a:p>
        </p:txBody>
      </p:sp>
      <p:sp>
        <p:nvSpPr>
          <p:cNvPr id="28684" name="TextBox 11"/>
          <p:cNvSpPr txBox="1">
            <a:spLocks noChangeArrowheads="1"/>
          </p:cNvSpPr>
          <p:nvPr/>
        </p:nvSpPr>
        <p:spPr bwMode="auto">
          <a:xfrm>
            <a:off x="1676400" y="5029200"/>
            <a:ext cx="153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Embriologi</a:t>
            </a:r>
          </a:p>
        </p:txBody>
      </p:sp>
      <p:sp>
        <p:nvSpPr>
          <p:cNvPr id="28685" name="TextBox 12"/>
          <p:cNvSpPr txBox="1">
            <a:spLocks noChangeArrowheads="1"/>
          </p:cNvSpPr>
          <p:nvPr/>
        </p:nvSpPr>
        <p:spPr bwMode="auto">
          <a:xfrm>
            <a:off x="685800" y="4191000"/>
            <a:ext cx="165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Immunologi</a:t>
            </a:r>
          </a:p>
        </p:txBody>
      </p:sp>
      <p:sp>
        <p:nvSpPr>
          <p:cNvPr id="28686" name="TextBox 13"/>
          <p:cNvSpPr txBox="1">
            <a:spLocks noChangeArrowheads="1"/>
          </p:cNvSpPr>
          <p:nvPr/>
        </p:nvSpPr>
        <p:spPr bwMode="auto">
          <a:xfrm>
            <a:off x="533400" y="3276600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Oral diagnosis</a:t>
            </a:r>
          </a:p>
        </p:txBody>
      </p:sp>
      <p:sp>
        <p:nvSpPr>
          <p:cNvPr id="28687" name="TextBox 14"/>
          <p:cNvSpPr txBox="1">
            <a:spLocks noChangeArrowheads="1"/>
          </p:cNvSpPr>
          <p:nvPr/>
        </p:nvSpPr>
        <p:spPr bwMode="auto">
          <a:xfrm>
            <a:off x="990600" y="2286000"/>
            <a:ext cx="59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etc</a:t>
            </a:r>
          </a:p>
        </p:txBody>
      </p:sp>
      <p:cxnSp>
        <p:nvCxnSpPr>
          <p:cNvPr id="17" name="Straight Arrow Connector 16"/>
          <p:cNvCxnSpPr>
            <a:stCxn id="3" idx="1"/>
            <a:endCxn id="28677" idx="2"/>
          </p:cNvCxnSpPr>
          <p:nvPr/>
        </p:nvCxnSpPr>
        <p:spPr>
          <a:xfrm rot="16200000" flipV="1">
            <a:off x="2471737" y="2019301"/>
            <a:ext cx="1558925" cy="115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0"/>
            <a:endCxn id="28676" idx="2"/>
          </p:cNvCxnSpPr>
          <p:nvPr/>
        </p:nvCxnSpPr>
        <p:spPr>
          <a:xfrm rot="16200000" flipV="1">
            <a:off x="3572669" y="2239169"/>
            <a:ext cx="2068512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" idx="7"/>
            <a:endCxn id="28678" idx="2"/>
          </p:cNvCxnSpPr>
          <p:nvPr/>
        </p:nvCxnSpPr>
        <p:spPr>
          <a:xfrm rot="5400000" flipH="1" flipV="1">
            <a:off x="5064125" y="2220913"/>
            <a:ext cx="1482725" cy="82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6"/>
            <a:endCxn id="28679" idx="1"/>
          </p:cNvCxnSpPr>
          <p:nvPr/>
        </p:nvCxnSpPr>
        <p:spPr>
          <a:xfrm flipV="1">
            <a:off x="5715000" y="2927350"/>
            <a:ext cx="838200" cy="692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6"/>
            <a:endCxn id="28680" idx="1"/>
          </p:cNvCxnSpPr>
          <p:nvPr/>
        </p:nvCxnSpPr>
        <p:spPr>
          <a:xfrm>
            <a:off x="5715000" y="3619500"/>
            <a:ext cx="873125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5"/>
            <a:endCxn id="28681" idx="0"/>
          </p:cNvCxnSpPr>
          <p:nvPr/>
        </p:nvCxnSpPr>
        <p:spPr>
          <a:xfrm rot="16200000" flipH="1">
            <a:off x="5218907" y="4034631"/>
            <a:ext cx="1243012" cy="898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" idx="4"/>
            <a:endCxn id="28682" idx="0"/>
          </p:cNvCxnSpPr>
          <p:nvPr/>
        </p:nvCxnSpPr>
        <p:spPr>
          <a:xfrm rot="16200000" flipH="1">
            <a:off x="3975894" y="4596606"/>
            <a:ext cx="2057400" cy="788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" idx="4"/>
            <a:endCxn id="28683" idx="0"/>
          </p:cNvCxnSpPr>
          <p:nvPr/>
        </p:nvCxnSpPr>
        <p:spPr>
          <a:xfrm rot="5400000">
            <a:off x="2940843" y="4361657"/>
            <a:ext cx="2068513" cy="127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" idx="3"/>
            <a:endCxn id="28684" idx="0"/>
          </p:cNvCxnSpPr>
          <p:nvPr/>
        </p:nvCxnSpPr>
        <p:spPr>
          <a:xfrm rot="5400000">
            <a:off x="2551907" y="3752056"/>
            <a:ext cx="1166812" cy="1387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" idx="2"/>
            <a:endCxn id="28685" idx="3"/>
          </p:cNvCxnSpPr>
          <p:nvPr/>
        </p:nvCxnSpPr>
        <p:spPr>
          <a:xfrm rot="10800000" flipV="1">
            <a:off x="2344738" y="3619500"/>
            <a:ext cx="1160462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" idx="2"/>
            <a:endCxn id="28686" idx="3"/>
          </p:cNvCxnSpPr>
          <p:nvPr/>
        </p:nvCxnSpPr>
        <p:spPr>
          <a:xfrm rot="10800000">
            <a:off x="2533650" y="3460750"/>
            <a:ext cx="971550" cy="15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99" name="Straight Arrow Connector 45"/>
          <p:cNvCxnSpPr>
            <a:cxnSpLocks noChangeShapeType="1"/>
          </p:cNvCxnSpPr>
          <p:nvPr/>
        </p:nvCxnSpPr>
        <p:spPr bwMode="auto">
          <a:xfrm flipH="1" flipV="1">
            <a:off x="1752600" y="2362200"/>
            <a:ext cx="1676400" cy="1176338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429256" y="4429132"/>
            <a:ext cx="264320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785786" y="4429132"/>
            <a:ext cx="264320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Manifestasi Aging pada rongga mulut</a:t>
            </a:r>
          </a:p>
          <a:p>
            <a:r>
              <a:rPr lang="id-ID" dirty="0" smtClean="0"/>
              <a:t>Obat2an yang mempengaruhi perubahan lingkungan pada rongga mulut</a:t>
            </a:r>
          </a:p>
          <a:p>
            <a:r>
              <a:rPr lang="id-ID" dirty="0" smtClean="0"/>
              <a:t>Proses menua atau aging </a:t>
            </a:r>
            <a:r>
              <a:rPr lang="id-ID" dirty="0" smtClean="0"/>
              <a:t>dan </a:t>
            </a:r>
            <a:r>
              <a:rPr lang="id-ID" dirty="0" smtClean="0"/>
              <a:t>pengaruh terhadap lingkungan rongga mulut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  Jar</a:t>
            </a:r>
            <a:r>
              <a:rPr lang="id-ID" dirty="0" smtClean="0"/>
              <a:t>. </a:t>
            </a:r>
            <a:r>
              <a:rPr lang="id-ID" dirty="0" smtClean="0"/>
              <a:t>Keras                              Jar</a:t>
            </a:r>
            <a:r>
              <a:rPr lang="id-ID" dirty="0" smtClean="0"/>
              <a:t>. Lunak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Ruang Lingkup Pembelajaran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err="1" smtClean="0">
                <a:hlinkClick r:id="rId2" action="ppaction://hlinksldjump"/>
              </a:rPr>
              <a:t>Cairan</a:t>
            </a:r>
            <a:r>
              <a:rPr lang="en-US" sz="3000" dirty="0" smtClean="0">
                <a:hlinkClick r:id="rId2" action="ppaction://hlinksldjump"/>
              </a:rPr>
              <a:t> </a:t>
            </a:r>
            <a:r>
              <a:rPr lang="en-US" sz="3000" dirty="0" err="1" smtClean="0">
                <a:hlinkClick r:id="rId2" action="ppaction://hlinksldjump"/>
              </a:rPr>
              <a:t>Rongga</a:t>
            </a:r>
            <a:r>
              <a:rPr lang="en-US" sz="3000" dirty="0" smtClean="0">
                <a:hlinkClick r:id="rId2" action="ppaction://hlinksldjump"/>
              </a:rPr>
              <a:t> </a:t>
            </a:r>
            <a:r>
              <a:rPr lang="en-US" sz="3000" dirty="0" err="1" smtClean="0">
                <a:hlinkClick r:id="rId2" action="ppaction://hlinksldjump"/>
              </a:rPr>
              <a:t>Mulut</a:t>
            </a:r>
            <a:r>
              <a:rPr lang="en-US" sz="3000" dirty="0" smtClean="0">
                <a:hlinkClick r:id="rId2" action="ppaction://hlinksldjump"/>
              </a:rPr>
              <a:t> (saliva </a:t>
            </a:r>
            <a:r>
              <a:rPr lang="en-US" sz="3000" dirty="0" err="1" smtClean="0">
                <a:hlinkClick r:id="rId2" action="ppaction://hlinksldjump"/>
              </a:rPr>
              <a:t>dan</a:t>
            </a:r>
            <a:r>
              <a:rPr lang="en-US" sz="3000" dirty="0" smtClean="0">
                <a:hlinkClick r:id="rId2" action="ppaction://hlinksldjump"/>
              </a:rPr>
              <a:t> </a:t>
            </a:r>
            <a:r>
              <a:rPr lang="en-US" sz="3000" dirty="0" err="1" smtClean="0">
                <a:hlinkClick r:id="rId2" action="ppaction://hlinksldjump"/>
              </a:rPr>
              <a:t>cairan</a:t>
            </a:r>
            <a:r>
              <a:rPr lang="en-US" sz="3000" dirty="0" smtClean="0">
                <a:hlinkClick r:id="rId2" action="ppaction://hlinksldjump"/>
              </a:rPr>
              <a:t> </a:t>
            </a:r>
            <a:r>
              <a:rPr lang="en-US" sz="3000" dirty="0" err="1" smtClean="0">
                <a:hlinkClick r:id="rId2" action="ppaction://hlinksldjump"/>
              </a:rPr>
              <a:t>Sulkus</a:t>
            </a:r>
            <a:r>
              <a:rPr lang="en-US" sz="3000" dirty="0" smtClean="0">
                <a:hlinkClick r:id="rId2" action="ppaction://hlinksldjump"/>
              </a:rPr>
              <a:t> </a:t>
            </a:r>
            <a:r>
              <a:rPr lang="en-US" sz="3000" dirty="0" err="1" smtClean="0">
                <a:hlinkClick r:id="rId2" action="ppaction://hlinksldjump"/>
              </a:rPr>
              <a:t>Gingiva</a:t>
            </a:r>
            <a:r>
              <a:rPr lang="en-US" sz="3000" dirty="0" smtClean="0">
                <a:hlinkClick r:id="rId2" action="ppaction://hlinksldjump"/>
              </a:rPr>
              <a:t>)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err="1" smtClean="0">
                <a:hlinkClick r:id="rId3" action="ppaction://hlinksldjump"/>
              </a:rPr>
              <a:t>Gigi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err="1" smtClean="0">
                <a:hlinkClick r:id="rId4" action="ppaction://hlinksldjump"/>
              </a:rPr>
              <a:t>Jaringan</a:t>
            </a:r>
            <a:r>
              <a:rPr lang="en-US" sz="3000" dirty="0" smtClean="0">
                <a:hlinkClick r:id="rId4" action="ppaction://hlinksldjump"/>
              </a:rPr>
              <a:t> Periodontal 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err="1" smtClean="0"/>
              <a:t>Bibir</a:t>
            </a:r>
            <a:r>
              <a:rPr lang="en-US" sz="3000" dirty="0" smtClean="0"/>
              <a:t>, </a:t>
            </a:r>
            <a:r>
              <a:rPr lang="en-US" sz="3000" dirty="0" err="1" smtClean="0"/>
              <a:t>Mukosa</a:t>
            </a:r>
            <a:r>
              <a:rPr lang="en-US" sz="3000" dirty="0" smtClean="0"/>
              <a:t> </a:t>
            </a:r>
            <a:r>
              <a:rPr lang="en-US" sz="3000" dirty="0" err="1" smtClean="0"/>
              <a:t>mulut</a:t>
            </a:r>
            <a:r>
              <a:rPr lang="en-US" sz="3000" dirty="0" smtClean="0"/>
              <a:t>, </a:t>
            </a:r>
            <a:r>
              <a:rPr lang="en-US" sz="3000" dirty="0" err="1" smtClean="0"/>
              <a:t>Lidah</a:t>
            </a:r>
            <a:r>
              <a:rPr lang="en-US" sz="3000" dirty="0" smtClean="0"/>
              <a:t>, </a:t>
            </a:r>
            <a:r>
              <a:rPr lang="en-US" sz="3000" dirty="0" err="1" smtClean="0"/>
              <a:t>Palatum</a:t>
            </a:r>
            <a:r>
              <a:rPr lang="en-US" sz="3000" dirty="0" smtClean="0"/>
              <a:t>, Faring, </a:t>
            </a:r>
            <a:r>
              <a:rPr lang="en-US" sz="3000" dirty="0" err="1" smtClean="0"/>
              <a:t>Larings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err="1" smtClean="0">
                <a:hlinkClick r:id="rId5" action="ppaction://hlinksldjump"/>
              </a:rPr>
              <a:t>Wajah</a:t>
            </a:r>
            <a:r>
              <a:rPr lang="id-ID" sz="3000" dirty="0" smtClean="0">
                <a:hlinkClick r:id="rId5" action="ppaction://hlinksldjump"/>
              </a:rPr>
              <a:t>,</a:t>
            </a:r>
            <a:r>
              <a:rPr lang="en-US" sz="3000" dirty="0" smtClean="0">
                <a:hlinkClick r:id="rId5" action="ppaction://hlinksldjump"/>
              </a:rPr>
              <a:t> </a:t>
            </a:r>
            <a:r>
              <a:rPr lang="en-US" sz="3000" dirty="0" err="1" smtClean="0">
                <a:hlinkClick r:id="rId5" action="ppaction://hlinksldjump"/>
              </a:rPr>
              <a:t>Rahang</a:t>
            </a:r>
            <a:r>
              <a:rPr lang="en-US" sz="3000" dirty="0" smtClean="0">
                <a:hlinkClick r:id="rId5" action="ppaction://hlinksldjump"/>
              </a:rPr>
              <a:t> </a:t>
            </a:r>
            <a:r>
              <a:rPr lang="en-US" sz="3000" dirty="0" err="1" smtClean="0">
                <a:hlinkClick r:id="rId5" action="ppaction://hlinksldjump"/>
              </a:rPr>
              <a:t>dan</a:t>
            </a:r>
            <a:r>
              <a:rPr lang="en-US" sz="3000" dirty="0" smtClean="0">
                <a:hlinkClick r:id="rId5" action="ppaction://hlinksldjump"/>
              </a:rPr>
              <a:t> </a:t>
            </a:r>
            <a:r>
              <a:rPr lang="en-US" sz="3000" dirty="0" err="1" smtClean="0">
                <a:hlinkClick r:id="rId5" action="ppaction://hlinksldjump"/>
              </a:rPr>
              <a:t>Sendi</a:t>
            </a:r>
            <a:r>
              <a:rPr lang="en-US" sz="3000" dirty="0" smtClean="0">
                <a:hlinkClick r:id="rId5" action="ppaction://hlinksldjump"/>
              </a:rPr>
              <a:t> </a:t>
            </a:r>
            <a:r>
              <a:rPr lang="en-US" sz="3000" dirty="0" err="1" smtClean="0">
                <a:hlinkClick r:id="rId5" action="ppaction://hlinksldjump"/>
              </a:rPr>
              <a:t>Rahang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err="1" smtClean="0">
                <a:hlinkClick r:id="rId6" action="ppaction://hlinksldjump"/>
              </a:rPr>
              <a:t>Proses</a:t>
            </a:r>
            <a:r>
              <a:rPr lang="en-US" sz="3000" dirty="0" smtClean="0">
                <a:hlinkClick r:id="rId6" action="ppaction://hlinksldjump"/>
              </a:rPr>
              <a:t> </a:t>
            </a:r>
            <a:r>
              <a:rPr lang="en-US" sz="3000" dirty="0" err="1" smtClean="0">
                <a:hlinkClick r:id="rId6" action="ppaction://hlinksldjump"/>
              </a:rPr>
              <a:t>menua</a:t>
            </a:r>
            <a:r>
              <a:rPr lang="en-US" sz="3000" dirty="0" smtClean="0">
                <a:hlinkClick r:id="rId6" action="ppaction://hlinksldjump"/>
              </a:rPr>
              <a:t> organ </a:t>
            </a:r>
            <a:r>
              <a:rPr lang="en-US" sz="3000" dirty="0" err="1" smtClean="0">
                <a:hlinkClick r:id="rId6" action="ppaction://hlinksldjump"/>
              </a:rPr>
              <a:t>rongga</a:t>
            </a:r>
            <a:r>
              <a:rPr lang="en-US" sz="3000" dirty="0" smtClean="0">
                <a:hlinkClick r:id="rId6" action="ppaction://hlinksldjump"/>
              </a:rPr>
              <a:t> </a:t>
            </a:r>
            <a:r>
              <a:rPr lang="en-US" sz="3000" dirty="0" err="1" smtClean="0">
                <a:hlinkClick r:id="rId6" action="ppaction://hlinksldjump"/>
              </a:rPr>
              <a:t>mulut</a:t>
            </a:r>
            <a:endParaRPr lang="en-US" sz="3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Lingkup Bahasan Cabang Ilmu 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Biologik</a:t>
            </a:r>
            <a:r>
              <a:rPr lang="en-US" dirty="0" smtClean="0"/>
              <a:t> CRM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biokimia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fisiologik</a:t>
            </a: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Mikroflora</a:t>
            </a:r>
            <a:r>
              <a:rPr lang="en-US" dirty="0" smtClean="0">
                <a:sym typeface="Wingdings" pitchFamily="2" charset="2"/>
              </a:rPr>
              <a:t> normal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pertahanan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tubuh</a:t>
            </a: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 smtClean="0">
                <a:sym typeface="Wingdings" pitchFamily="2" charset="2"/>
              </a:rPr>
              <a:t>Faktor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sekresi</a:t>
            </a:r>
            <a:r>
              <a:rPr lang="en-US" dirty="0" smtClean="0">
                <a:sym typeface="Wingdings" pitchFamily="2" charset="2"/>
              </a:rPr>
              <a:t> saliva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Faktor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neurologik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farmakologik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dirty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Cairan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Rongga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Mulut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(saliva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cairan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Sulkus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Gingiva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2400" y="457200"/>
            <a:ext cx="8991600" cy="6248400"/>
            <a:chOff x="96" y="288"/>
            <a:chExt cx="5664" cy="3936"/>
          </a:xfrm>
        </p:grpSpPr>
        <p:sp>
          <p:nvSpPr>
            <p:cNvPr id="60418" name="Rectangle 2"/>
            <p:cNvSpPr>
              <a:spLocks noChangeArrowheads="1"/>
            </p:cNvSpPr>
            <p:nvPr/>
          </p:nvSpPr>
          <p:spPr bwMode="auto">
            <a:xfrm>
              <a:off x="96" y="288"/>
              <a:ext cx="566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>
                  <a:solidFill>
                    <a:srgbClr val="66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Bakteri isolat saluran akar gigi</a:t>
              </a:r>
              <a:br>
                <a:rPr lang="en-US" sz="3600">
                  <a:solidFill>
                    <a:srgbClr val="66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</a:br>
              <a:r>
                <a:rPr lang="en-US" sz="3600">
                  <a:solidFill>
                    <a:srgbClr val="66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dengan rarefaksi apikal</a:t>
              </a:r>
            </a:p>
          </p:txBody>
        </p:sp>
        <p:sp>
          <p:nvSpPr>
            <p:cNvPr id="60419" name="Rectangle 3"/>
            <p:cNvSpPr>
              <a:spLocks noChangeArrowheads="1"/>
            </p:cNvSpPr>
            <p:nvPr/>
          </p:nvSpPr>
          <p:spPr bwMode="auto">
            <a:xfrm>
              <a:off x="288" y="1104"/>
              <a:ext cx="2448" cy="2592"/>
            </a:xfrm>
            <a:prstGeom prst="rect">
              <a:avLst/>
            </a:prstGeom>
            <a:gradFill rotWithShape="0">
              <a:gsLst>
                <a:gs pos="0">
                  <a:srgbClr val="006666"/>
                </a:gs>
                <a:gs pos="50000">
                  <a:srgbClr val="006666">
                    <a:gamma/>
                    <a:shade val="46275"/>
                    <a:invGamma/>
                  </a:srgbClr>
                </a:gs>
                <a:gs pos="100000">
                  <a:srgbClr val="006666"/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Fusobacterium nucleatum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  48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Streptococcus sp.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  40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Bacteroides sp.*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	    35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Prevotella intermedia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  34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Peptostreptococcus micros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  34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Eubacterium alactolyticum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  34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Peptostreptococcus anaerobios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  31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Lactobacillus sp.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  32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Eubacterium lentum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	    31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Fusobacterium sp*		    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29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Compylobacter sp.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  25</a:t>
              </a:r>
            </a:p>
            <a:p>
              <a:pPr marL="342900" indent="-282575" defTabSz="7620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Peptostreptococcus sp.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	    15</a:t>
              </a:r>
              <a:endPara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3024" y="1104"/>
              <a:ext cx="2448" cy="2592"/>
            </a:xfrm>
            <a:prstGeom prst="rect">
              <a:avLst/>
            </a:prstGeom>
            <a:gradFill rotWithShape="0">
              <a:gsLst>
                <a:gs pos="0">
                  <a:srgbClr val="006666"/>
                </a:gs>
                <a:gs pos="50000">
                  <a:srgbClr val="006666">
                    <a:gamma/>
                    <a:shade val="46275"/>
                    <a:invGamma/>
                  </a:srgbClr>
                </a:gs>
                <a:gs pos="100000">
                  <a:srgbClr val="006666"/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i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</a:t>
              </a: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Actinomyces sp. 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		 15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Eubacterium timidum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		 11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Selenomonas sputigena 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	   9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Veillonella parvula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	 	   9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Porphyromonas endodontalis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  	   9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Prevotella buccae	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  	 	   9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Prevotella oralis	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  	    	   8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Proprionibacteriun propionicum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 8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Prevotella denticola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	   6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Prevotella loescheii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  	   6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 Eubacterium nodatum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		  	   6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 </a:t>
              </a:r>
            </a:p>
            <a:p>
              <a:pPr marL="114300" indent="-57150" defTabSz="4572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2000" i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 Enterococcus fecalis	</a:t>
              </a:r>
              <a:r>
                <a:rPr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	   rendah</a:t>
              </a:r>
            </a:p>
          </p:txBody>
        </p:sp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336" y="3792"/>
              <a:ext cx="513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190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66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	</a:t>
              </a:r>
              <a:r>
                <a:rPr lang="en-US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Isolat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 </a:t>
              </a:r>
              <a:r>
                <a:rPr lang="en-US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spesies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 lain </a:t>
              </a:r>
              <a:r>
                <a:rPr lang="en-US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dengan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 </a:t>
              </a:r>
              <a:r>
                <a:rPr lang="en-US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insidensi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 </a:t>
              </a:r>
              <a:r>
                <a:rPr lang="en-US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rendah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:  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P. </a:t>
              </a:r>
              <a:r>
                <a:rPr lang="en-US" i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gingivalis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,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B. </a:t>
              </a:r>
              <a:r>
                <a:rPr lang="en-US" i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ureolyticus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,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B. </a:t>
              </a:r>
              <a:r>
                <a:rPr lang="en-US" i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gracilis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,</a:t>
              </a:r>
            </a:p>
            <a:p>
              <a:pPr defTabSz="1190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	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L. </a:t>
              </a:r>
              <a:r>
                <a:rPr lang="en-US" i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minutus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,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L. </a:t>
              </a:r>
              <a:r>
                <a:rPr lang="en-US" i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catenaforme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,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E. </a:t>
              </a:r>
              <a:r>
                <a:rPr lang="en-US" i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faecalis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,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P. </a:t>
              </a:r>
              <a:r>
                <a:rPr lang="en-US" i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prevotii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,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E. </a:t>
              </a:r>
              <a:r>
                <a:rPr lang="en-US" i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corrodens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, </a:t>
              </a:r>
              <a:r>
                <a:rPr lang="en-US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dan</a:t>
              </a: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 </a:t>
              </a:r>
              <a:r>
                <a:rPr lang="en-US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E. </a:t>
              </a:r>
              <a:r>
                <a:rPr lang="en-US" i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Times New Roman" pitchFamily="18" charset="0"/>
                </a:rPr>
                <a:t>agglomeran</a:t>
              </a:r>
              <a:r>
                <a:rPr lang="en-US" sz="1600" dirty="0">
                  <a:latin typeface="+mn-lt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0070C0"/>
                </a:solidFill>
                <a:latin typeface="Gill Sans MT" pitchFamily="34" charset="0"/>
              </a:rPr>
              <a:t>Respon imun pulpa terhadap karies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2060"/>
                </a:solidFill>
                <a:latin typeface="Arial Black" pitchFamily="34" charset="0"/>
              </a:rPr>
              <a:t>Tiga reaksi dasar proteksi:   penurunan permeabilitas, pembentukan dentin tersier, dan inflamasi serta respon imun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2060"/>
                </a:solidFill>
                <a:latin typeface="Arial Black" pitchFamily="34" charset="0"/>
              </a:rPr>
              <a:t>Kadar sel Th, sel B, neutrofil, makrofag meningkat sebanding dengan dalamnya lesi karies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2060"/>
                </a:solidFill>
                <a:latin typeface="Arial Black" pitchFamily="34" charset="0"/>
              </a:rPr>
              <a:t>Odontoblas mengekspresikan IL-8, akan menarik neutrofil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2060"/>
                </a:solidFill>
                <a:latin typeface="Arial Black" pitchFamily="34" charset="0"/>
              </a:rPr>
              <a:t>IL-8 dan TGF-b1 menginduksi peningkatan jumlah sel dendritik (sel penyaji antigen) di area odontoblas </a:t>
            </a:r>
            <a:r>
              <a:rPr lang="en-US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 bermigrasi ke tubulus dentin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Antibodi terakumulasi pada odontoblas  tubulus dentin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2060"/>
                </a:solidFill>
                <a:latin typeface="Arial Black" pitchFamily="34" charset="0"/>
                <a:sym typeface="Wingdings" pitchFamily="2" charset="2"/>
              </a:rPr>
              <a:t>Pada fase lanjut karies dentin  destruksi imunopatologi</a:t>
            </a:r>
            <a:endParaRPr lang="en-US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400" dirty="0" err="1" smtClean="0"/>
              <a:t>Aspek</a:t>
            </a:r>
            <a:r>
              <a:rPr lang="en-US" sz="3400" dirty="0" smtClean="0"/>
              <a:t> </a:t>
            </a:r>
            <a:r>
              <a:rPr lang="en-US" sz="3400" dirty="0" err="1" smtClean="0"/>
              <a:t>Biologik</a:t>
            </a:r>
            <a:r>
              <a:rPr lang="en-US" sz="3400" dirty="0" smtClean="0"/>
              <a:t> </a:t>
            </a:r>
            <a:r>
              <a:rPr lang="en-US" sz="3400" dirty="0" err="1" smtClean="0"/>
              <a:t>gigi</a:t>
            </a:r>
            <a:endParaRPr lang="en-US" sz="3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400" dirty="0"/>
              <a:t>	</a:t>
            </a:r>
            <a:r>
              <a:rPr lang="en-US" sz="3400" dirty="0" smtClean="0">
                <a:sym typeface="Wingdings" pitchFamily="2" charset="2"/>
              </a:rPr>
              <a:t> </a:t>
            </a:r>
            <a:r>
              <a:rPr lang="en-US" sz="3400" dirty="0" err="1" smtClean="0">
                <a:sym typeface="Wingdings" pitchFamily="2" charset="2"/>
              </a:rPr>
              <a:t>Pertumbuhan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perkembangan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gigi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sulung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tetap</a:t>
            </a:r>
            <a:endParaRPr lang="en-US" sz="3400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400" dirty="0">
                <a:sym typeface="Wingdings" pitchFamily="2" charset="2"/>
              </a:rPr>
              <a:t>	</a:t>
            </a:r>
            <a:r>
              <a:rPr lang="en-US" sz="3400" dirty="0" smtClean="0">
                <a:sym typeface="Wingdings" pitchFamily="2" charset="2"/>
              </a:rPr>
              <a:t> </a:t>
            </a:r>
            <a:r>
              <a:rPr lang="en-US" sz="3400" dirty="0" err="1" smtClean="0">
                <a:sym typeface="Wingdings" pitchFamily="2" charset="2"/>
              </a:rPr>
              <a:t>Aspek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anatomi</a:t>
            </a:r>
            <a:r>
              <a:rPr lang="en-US" sz="3400" dirty="0" smtClean="0">
                <a:sym typeface="Wingdings" pitchFamily="2" charset="2"/>
              </a:rPr>
              <a:t>, </a:t>
            </a:r>
            <a:r>
              <a:rPr lang="en-US" sz="3400" dirty="0" err="1" smtClean="0">
                <a:sym typeface="Wingdings" pitchFamily="2" charset="2"/>
              </a:rPr>
              <a:t>histologik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fisiologik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gigi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sulung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tetap</a:t>
            </a:r>
            <a:endParaRPr lang="en-US" sz="3400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400" dirty="0">
                <a:sym typeface="Wingdings" pitchFamily="2" charset="2"/>
              </a:rPr>
              <a:t>	</a:t>
            </a:r>
            <a:r>
              <a:rPr lang="en-US" sz="3400" dirty="0" smtClean="0">
                <a:sym typeface="Wingdings" pitchFamily="2" charset="2"/>
              </a:rPr>
              <a:t> </a:t>
            </a:r>
            <a:r>
              <a:rPr lang="en-US" sz="3400" dirty="0" err="1" smtClean="0">
                <a:sym typeface="Wingdings" pitchFamily="2" charset="2"/>
              </a:rPr>
              <a:t>Aspek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biokimiawi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pada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gigi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sulung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tetap</a:t>
            </a:r>
            <a:endParaRPr lang="en-US" sz="3400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400" dirty="0">
                <a:sym typeface="Wingdings" pitchFamily="2" charset="2"/>
              </a:rPr>
              <a:t>	</a:t>
            </a:r>
            <a:r>
              <a:rPr lang="en-US" sz="3400" dirty="0" smtClean="0">
                <a:sym typeface="Wingdings" pitchFamily="2" charset="2"/>
              </a:rPr>
              <a:t> </a:t>
            </a:r>
            <a:r>
              <a:rPr lang="en-US" sz="3400" dirty="0" err="1" smtClean="0">
                <a:sym typeface="Wingdings" pitchFamily="2" charset="2"/>
              </a:rPr>
              <a:t>Pengaruh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luar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pada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gigi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jaringan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pulpa</a:t>
            </a:r>
            <a:endParaRPr lang="en-US" sz="3400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400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Gigi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patologik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karies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periapikal</a:t>
            </a: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 </a:t>
            </a:r>
            <a:r>
              <a:rPr lang="en-US" dirty="0" err="1" smtClean="0">
                <a:sym typeface="Wingdings" pitchFamily="2" charset="2"/>
              </a:rPr>
              <a:t>Plak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efeknya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gigi</a:t>
            </a: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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mikrobiologik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karies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pulpa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periapikal</a:t>
            </a: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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biokimiawi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Hitopatologik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imunologik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karies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Pulpa</a:t>
            </a:r>
            <a:r>
              <a:rPr lang="en-US" dirty="0" smtClean="0">
                <a:sym typeface="Wingdings" pitchFamily="2" charset="2"/>
              </a:rPr>
              <a:t>/jar. </a:t>
            </a:r>
            <a:r>
              <a:rPr lang="en-US" dirty="0" err="1" smtClean="0">
                <a:sym typeface="Wingdings" pitchFamily="2" charset="2"/>
              </a:rPr>
              <a:t>Periapikal</a:t>
            </a: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ym typeface="Wingdings" pitchFamily="2" charset="2"/>
              </a:rPr>
              <a:t>	 </a:t>
            </a:r>
            <a:r>
              <a:rPr lang="en-US" dirty="0" err="1" smtClean="0">
                <a:sym typeface="Wingdings" pitchFamily="2" charset="2"/>
              </a:rPr>
              <a:t>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karies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periapikal</a:t>
            </a: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Gigi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 (cont.)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419600" y="9144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419600" y="914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419600" y="182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419600" y="2819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657600" y="2133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057400" y="4191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505200" y="4191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986088" y="385445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Gill Sans MT" pitchFamily="34" charset="0"/>
              </a:rPr>
              <a:t>+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200400" y="4419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876800" y="5943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14300" y="101600"/>
            <a:ext cx="3924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Stadium akhir respon akut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2682875" y="1371600"/>
            <a:ext cx="911225" cy="120015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764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IL-1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IL-6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TNF-</a:t>
            </a: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IL8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290638" y="3962400"/>
            <a:ext cx="735012" cy="4667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IL-6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5862638" y="685800"/>
            <a:ext cx="2900362" cy="4667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Respon vaskular lokal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5105400" y="1600200"/>
            <a:ext cx="3627438" cy="4667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Resorpsi tulang osteoklastik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724400" y="2590800"/>
            <a:ext cx="4032250" cy="4667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Degradasi matriks ekstraselular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4343400" y="3505200"/>
            <a:ext cx="4429125" cy="119697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Menimbulkan aksi endokrin 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Wingdings" pitchFamily="2" charset="2"/>
              </a:rPr>
              <a:t></a:t>
            </a: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  meningkatkan protein fase akut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  faktor serum lain oleh hepatosit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1520825" y="5568950"/>
            <a:ext cx="3355975" cy="83185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rgbClr val="996633">
                  <a:gamma/>
                  <a:shade val="46275"/>
                  <a:invGamma/>
                </a:srgbClr>
              </a:gs>
              <a:gs pos="100000">
                <a:srgbClr val="99663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Faktor yang menstimulasi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koloni hematopoietik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6248400" y="5356225"/>
            <a:ext cx="2603500" cy="119697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rgbClr val="996633">
                  <a:gamma/>
                  <a:shade val="46275"/>
                  <a:invGamma/>
                </a:srgbClr>
              </a:gs>
              <a:gs pos="100000">
                <a:srgbClr val="99663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Mobilisasi neutrofil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dan promakrofag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dari sumsum tulang</a:t>
            </a:r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304800" y="685800"/>
            <a:ext cx="2286000" cy="2590800"/>
          </a:xfrm>
          <a:prstGeom prst="irregularSeal1">
            <a:avLst/>
          </a:prstGeom>
          <a:gradFill rotWithShape="0">
            <a:gsLst>
              <a:gs pos="0">
                <a:srgbClr val="3B0000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FF"/>
                </a:solidFill>
                <a:latin typeface="Gill Sans MT" pitchFamily="34" charset="0"/>
              </a:rPr>
              <a:t>Makrofag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biologik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periodontal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histologik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biokimiawi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periodontal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ym typeface="Wingdings" pitchFamily="2" charset="2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Patologik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 periodontal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Plak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kalkulus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efeknya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periodontal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mikrobiologi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histopatologi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immunologi</a:t>
            </a:r>
            <a:r>
              <a:rPr lang="en-US" dirty="0" smtClean="0">
                <a:sym typeface="Wingdings" pitchFamily="2" charset="2"/>
              </a:rPr>
              <a:t> jar. </a:t>
            </a:r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 periodontal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kelainan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periodontal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Jaringan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hlinkClick r:id="rId2" action="ppaction://hlinksldjump"/>
              </a:rPr>
              <a:t> Periodontal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351</Words>
  <Application>Microsoft Office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Oral Biomedicine and Fallen Teeth Syndrom</vt:lpstr>
      <vt:lpstr>Lingkup Bahasan Cabang Ilmu OB</vt:lpstr>
      <vt:lpstr>Cairan Rongga Mulut  (saliva dan cairan Sulkus Gingiva)</vt:lpstr>
      <vt:lpstr>Slide 4</vt:lpstr>
      <vt:lpstr>Slide 5</vt:lpstr>
      <vt:lpstr>Gigi</vt:lpstr>
      <vt:lpstr>Gigi (cont.)</vt:lpstr>
      <vt:lpstr>Slide 8</vt:lpstr>
      <vt:lpstr>Jaringan Periodontal </vt:lpstr>
      <vt:lpstr>Slide 10</vt:lpstr>
      <vt:lpstr>Bibir, Mukosa mulut, Lidah, Palatum, Faring, Larings</vt:lpstr>
      <vt:lpstr>Wajah Rahang dan Sendi Rahang</vt:lpstr>
      <vt:lpstr>Wajah Rahang dan Sendi Rahang</vt:lpstr>
      <vt:lpstr>Slide 14</vt:lpstr>
      <vt:lpstr>Slide 15</vt:lpstr>
      <vt:lpstr>Proses menua organ rongga mulut</vt:lpstr>
      <vt:lpstr>Slide 17</vt:lpstr>
      <vt:lpstr>Ruang Lingkup Pembelajaran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Biomedicine and Fallen Teeth Syndrom</dc:title>
  <dc:creator>Toshiba</dc:creator>
  <cp:lastModifiedBy>Toshiba</cp:lastModifiedBy>
  <cp:revision>3</cp:revision>
  <dcterms:created xsi:type="dcterms:W3CDTF">2014-02-27T18:47:00Z</dcterms:created>
  <dcterms:modified xsi:type="dcterms:W3CDTF">2014-02-28T04:51:46Z</dcterms:modified>
</cp:coreProperties>
</file>