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7CBA13B-A0C7-4887-ADE8-474E10985C87}" type="datetimeFigureOut">
              <a:rPr lang="id-ID" smtClean="0"/>
              <a:t>07/03/2014</a:t>
            </a:fld>
            <a:endParaRPr lang="id-ID"/>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id-ID"/>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919A505-7683-4EBA-B38E-84E5A377C9C6}" type="slidenum">
              <a:rPr lang="id-ID" smtClean="0"/>
              <a:t>‹#›</a:t>
            </a:fld>
            <a:endParaRPr lang="id-ID"/>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BA13B-A0C7-4887-ADE8-474E10985C87}" type="datetimeFigureOut">
              <a:rPr lang="id-ID" smtClean="0"/>
              <a:t>07/03/2014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19A505-7683-4EBA-B38E-84E5A377C9C6}" type="slidenum">
              <a:rPr lang="id-ID" smtClean="0"/>
              <a:t>‹#›</a:t>
            </a:fld>
            <a:endParaRPr lang="id-ID"/>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BA13B-A0C7-4887-ADE8-474E10985C87}" type="datetimeFigureOut">
              <a:rPr lang="id-ID" smtClean="0"/>
              <a:t>07/03/2014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19A505-7683-4EBA-B38E-84E5A377C9C6}" type="slidenum">
              <a:rPr lang="id-ID" smtClean="0"/>
              <a:t>‹#›</a:t>
            </a:fld>
            <a:endParaRPr lang="id-ID"/>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BA13B-A0C7-4887-ADE8-474E10985C87}" type="datetimeFigureOut">
              <a:rPr lang="id-ID" smtClean="0"/>
              <a:t>07/03/2014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19A505-7683-4EBA-B38E-84E5A377C9C6}" type="slidenum">
              <a:rPr lang="id-ID" smtClean="0"/>
              <a:t>‹#›</a:t>
            </a:fld>
            <a:endParaRPr lang="id-ID"/>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CBA13B-A0C7-4887-ADE8-474E10985C87}" type="datetimeFigureOut">
              <a:rPr lang="id-ID" smtClean="0"/>
              <a:t>07/03/2014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19A505-7683-4EBA-B38E-84E5A377C9C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CBA13B-A0C7-4887-ADE8-474E10985C87}" type="datetimeFigureOut">
              <a:rPr lang="id-ID" smtClean="0"/>
              <a:t>07/03/2014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19A505-7683-4EBA-B38E-84E5A377C9C6}" type="slidenum">
              <a:rPr lang="id-ID" smtClean="0"/>
              <a:t>‹#›</a:t>
            </a:fld>
            <a:endParaRPr lang="id-ID"/>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CBA13B-A0C7-4887-ADE8-474E10985C87}" type="datetimeFigureOut">
              <a:rPr lang="id-ID" smtClean="0"/>
              <a:t>07/03/2014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919A505-7683-4EBA-B38E-84E5A377C9C6}" type="slidenum">
              <a:rPr lang="id-ID" smtClean="0"/>
              <a:t>‹#›</a:t>
            </a:fld>
            <a:endParaRPr lang="id-ID"/>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CBA13B-A0C7-4887-ADE8-474E10985C87}" type="datetimeFigureOut">
              <a:rPr lang="id-ID" smtClean="0"/>
              <a:t>07/03/2014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919A505-7683-4EBA-B38E-84E5A377C9C6}" type="slidenum">
              <a:rPr lang="id-ID" smtClean="0"/>
              <a:t>‹#›</a:t>
            </a:fld>
            <a:endParaRPr lang="id-ID"/>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BA13B-A0C7-4887-ADE8-474E10985C87}" type="datetimeFigureOut">
              <a:rPr lang="id-ID" smtClean="0"/>
              <a:t>07/03/2014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919A505-7683-4EBA-B38E-84E5A377C9C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BA13B-A0C7-4887-ADE8-474E10985C87}" type="datetimeFigureOut">
              <a:rPr lang="id-ID" smtClean="0"/>
              <a:t>07/03/2014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19A505-7683-4EBA-B38E-84E5A377C9C6}"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BA13B-A0C7-4887-ADE8-474E10985C87}" type="datetimeFigureOut">
              <a:rPr lang="id-ID" smtClean="0"/>
              <a:t>07/03/2014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19A505-7683-4EBA-B38E-84E5A377C9C6}"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7CBA13B-A0C7-4887-ADE8-474E10985C87}" type="datetimeFigureOut">
              <a:rPr lang="id-ID" smtClean="0"/>
              <a:t>07/03/2014</a:t>
            </a:fld>
            <a:endParaRPr lang="id-ID"/>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id-ID"/>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919A505-7683-4EBA-B38E-84E5A377C9C6}"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mpkb.org/home/diseases/periodonta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pkb.org/home/diseases/periodontal" TargetMode="External"/><Relationship Id="rId2" Type="http://schemas.openxmlformats.org/officeDocument/2006/relationships/hyperlink" Target="http://mpkb.org/home/protocol/immunopatholo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556792"/>
            <a:ext cx="6777318" cy="1731982"/>
          </a:xfrm>
        </p:spPr>
        <p:txBody>
          <a:bodyPr>
            <a:noAutofit/>
          </a:bodyPr>
          <a:lstStyle/>
          <a:p>
            <a:r>
              <a:rPr lang="id-ID" sz="6600" dirty="0" smtClean="0">
                <a:latin typeface="Baskerville Old Face" pitchFamily="18" charset="0"/>
              </a:rPr>
              <a:t>Manifestasi klinis intraoral  penyakit sistemik</a:t>
            </a:r>
            <a:endParaRPr lang="id-ID" sz="6600" dirty="0">
              <a:latin typeface="Baskerville Old Face" pitchFamily="18" charset="0"/>
            </a:endParaRPr>
          </a:p>
        </p:txBody>
      </p:sp>
      <p:sp>
        <p:nvSpPr>
          <p:cNvPr id="3" name="Subtitle 2"/>
          <p:cNvSpPr>
            <a:spLocks noGrp="1"/>
          </p:cNvSpPr>
          <p:nvPr>
            <p:ph type="subTitle" idx="1"/>
          </p:nvPr>
        </p:nvSpPr>
        <p:spPr>
          <a:xfrm>
            <a:off x="1475656" y="4869160"/>
            <a:ext cx="6400800" cy="1752600"/>
          </a:xfrm>
        </p:spPr>
        <p:txBody>
          <a:bodyPr/>
          <a:lstStyle/>
          <a:p>
            <a:r>
              <a:rPr lang="id-ID" dirty="0" smtClean="0">
                <a:solidFill>
                  <a:schemeClr val="tx1"/>
                </a:solidFill>
              </a:rPr>
              <a:t>Yayun Siti Rochmah</a:t>
            </a:r>
            <a:endParaRPr lang="id-ID" dirty="0">
              <a:solidFill>
                <a:schemeClr val="tx1"/>
              </a:solidFill>
            </a:endParaRPr>
          </a:p>
        </p:txBody>
      </p:sp>
    </p:spTree>
    <p:extLst>
      <p:ext uri="{BB962C8B-B14F-4D97-AF65-F5344CB8AC3E}">
        <p14:creationId xmlns:p14="http://schemas.microsoft.com/office/powerpoint/2010/main" val="158167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2800" b="1" dirty="0" smtClean="0">
                <a:latin typeface="Arial Rounded MT Bold" pitchFamily="34" charset="0"/>
              </a:rPr>
              <a:t>C-Reactive Protein</a:t>
            </a: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Medical researchers now think that periodontal disease is related to increased levels of C-Reactive Protein.</a:t>
            </a:r>
          </a:p>
          <a:p>
            <a:r>
              <a:rPr lang="en-US" sz="2800" dirty="0" smtClean="0">
                <a:latin typeface="Arial Rounded MT Bold" pitchFamily="34" charset="0"/>
              </a:rPr>
              <a:t>Toxins, which are generated as waste by periodontal bacteria get into the blood and trigger the liver to make more C-Reactive Protein.</a:t>
            </a:r>
          </a:p>
          <a:p>
            <a:r>
              <a:rPr lang="en-US" sz="2800" dirty="0" smtClean="0">
                <a:latin typeface="Arial Rounded MT Bold" pitchFamily="34" charset="0"/>
              </a:rPr>
              <a:t>Studies have shown that those with moderate or advanced </a:t>
            </a:r>
            <a:r>
              <a:rPr lang="en-US" sz="2800" dirty="0" err="1" smtClean="0">
                <a:latin typeface="Arial Rounded MT Bold" pitchFamily="34" charset="0"/>
              </a:rPr>
              <a:t>perio</a:t>
            </a:r>
            <a:r>
              <a:rPr lang="en-US" sz="2800" dirty="0" smtClean="0">
                <a:latin typeface="Arial Rounded MT Bold" pitchFamily="34" charset="0"/>
              </a:rPr>
              <a:t> disease have much higher levels of C-Reactive Protein than those that do not have periodontal disease.</a:t>
            </a:r>
          </a:p>
          <a:p>
            <a:r>
              <a:rPr lang="en-US" sz="2800" i="1" dirty="0" smtClean="0">
                <a:latin typeface="Arial Rounded MT Bold" pitchFamily="34" charset="0"/>
              </a:rPr>
              <a:t>Chronic Inflammation anywhere in the body compromises the rest of the body.</a:t>
            </a:r>
            <a:endParaRPr lang="en-US" sz="2800" dirty="0" smtClean="0">
              <a:latin typeface="Arial Rounded MT Bold" pitchFamily="34" charset="0"/>
            </a:endParaRP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678909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dirty="0"/>
              <a:t>Protein C-reactif (C-reactive protein, CRP) dibuat oleh hati dan dikeluarkan ke dalam aliran darah. </a:t>
            </a:r>
            <a:endParaRPr lang="id-ID" dirty="0" smtClean="0"/>
          </a:p>
          <a:p>
            <a:r>
              <a:rPr lang="id-ID" dirty="0" smtClean="0"/>
              <a:t>CRP </a:t>
            </a:r>
            <a:r>
              <a:rPr lang="id-ID" dirty="0"/>
              <a:t>beredar dalam darah selama 6-10 jam setelah proses inflamasi akut dan destruksi jaringan. Kadarnya memuncak dalam 48-72 jam. </a:t>
            </a:r>
            <a:endParaRPr lang="id-ID" dirty="0" smtClean="0"/>
          </a:p>
          <a:p>
            <a:r>
              <a:rPr lang="id-ID" dirty="0" smtClean="0"/>
              <a:t>CRP </a:t>
            </a:r>
            <a:r>
              <a:rPr lang="id-ID" dirty="0"/>
              <a:t>merupakan uji </a:t>
            </a:r>
            <a:r>
              <a:rPr lang="id-ID" dirty="0" smtClean="0"/>
              <a:t>non-spesifik.</a:t>
            </a:r>
            <a:endParaRPr lang="id-ID" dirty="0"/>
          </a:p>
        </p:txBody>
      </p:sp>
      <p:sp>
        <p:nvSpPr>
          <p:cNvPr id="2" name="Title 1"/>
          <p:cNvSpPr>
            <a:spLocks noGrp="1"/>
          </p:cNvSpPr>
          <p:nvPr>
            <p:ph type="title"/>
          </p:nvPr>
        </p:nvSpPr>
        <p:spPr/>
        <p:txBody>
          <a:bodyPr/>
          <a:lstStyle/>
          <a:p>
            <a:r>
              <a:rPr lang="id-ID" dirty="0" smtClean="0"/>
              <a:t>Protein C- reaktif </a:t>
            </a:r>
            <a:endParaRPr lang="id-ID" dirty="0"/>
          </a:p>
        </p:txBody>
      </p:sp>
    </p:spTree>
    <p:extLst>
      <p:ext uri="{BB962C8B-B14F-4D97-AF65-F5344CB8AC3E}">
        <p14:creationId xmlns:p14="http://schemas.microsoft.com/office/powerpoint/2010/main" val="372360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4276997"/>
          </a:xfrm>
        </p:spPr>
        <p:txBody>
          <a:bodyPr>
            <a:normAutofit fontScale="92500" lnSpcReduction="10000"/>
          </a:bodyPr>
          <a:lstStyle/>
          <a:p>
            <a:r>
              <a:rPr lang="id-ID" dirty="0"/>
              <a:t>CRP merupakan salah satu dari beberapa protein yang sering disebut sebagai protein fase akut dan digunakan untuk memantau perubahan-perubahan dalam fase inflamasi akut yang dihubungkan dengan banyak penyakit infeksi dan penyakit autoimun. Beberapa keadaan dimana CRP dapat dijumpai meningkat adalah radang sendi (rheumatoid arthritis), demam rematik, kanker payudara, radang usus, penyakit radang panggung (pelvic inflammatory disease, PID), penyakit Hodgkin, SLE, infeksi bakterial.</a:t>
            </a:r>
          </a:p>
          <a:p>
            <a:r>
              <a:rPr lang="id-ID" dirty="0"/>
              <a:t>CRP juga meningkat pada kehamilan trimester akhir, pemakaian alat kontrasepsi intrauterus dan pengaruh obat kontrasepsi oral.</a:t>
            </a:r>
          </a:p>
        </p:txBody>
      </p:sp>
      <p:sp>
        <p:nvSpPr>
          <p:cNvPr id="2" name="Title 1"/>
          <p:cNvSpPr>
            <a:spLocks noGrp="1"/>
          </p:cNvSpPr>
          <p:nvPr>
            <p:ph type="title"/>
          </p:nvPr>
        </p:nvSpPr>
        <p:spPr/>
        <p:txBody>
          <a:bodyPr/>
          <a:lstStyle/>
          <a:p>
            <a:endParaRPr lang="id-ID"/>
          </a:p>
        </p:txBody>
      </p:sp>
    </p:spTree>
    <p:extLst>
      <p:ext uri="{BB962C8B-B14F-4D97-AF65-F5344CB8AC3E}">
        <p14:creationId xmlns:p14="http://schemas.microsoft.com/office/powerpoint/2010/main" val="14531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The conditions for infection and growth of bacteria:</a:t>
            </a:r>
          </a:p>
          <a:p>
            <a:pPr>
              <a:buFont typeface="Wingdings" pitchFamily="2" charset="2"/>
              <a:buChar char="q"/>
            </a:pPr>
            <a:r>
              <a:rPr lang="en-US" dirty="0" smtClean="0"/>
              <a:t> Acid condition—leads to anaerobic metabolism BURNS SUGAR – 4 ATP</a:t>
            </a:r>
          </a:p>
          <a:p>
            <a:pPr>
              <a:buFont typeface="Wingdings" pitchFamily="2" charset="2"/>
              <a:buChar char="q"/>
            </a:pPr>
            <a:r>
              <a:rPr lang="en-US" dirty="0" smtClean="0"/>
              <a:t> </a:t>
            </a:r>
            <a:r>
              <a:rPr lang="en-US" dirty="0" err="1" smtClean="0"/>
              <a:t>Anaeroic</a:t>
            </a:r>
            <a:r>
              <a:rPr lang="en-US" dirty="0" smtClean="0"/>
              <a:t> environment</a:t>
            </a:r>
          </a:p>
          <a:p>
            <a:pPr>
              <a:buFont typeface="Wingdings" pitchFamily="2" charset="2"/>
              <a:buChar char="q"/>
            </a:pPr>
            <a:r>
              <a:rPr lang="en-US" dirty="0" smtClean="0"/>
              <a:t> Continual sugar exposure</a:t>
            </a:r>
          </a:p>
          <a:p>
            <a:pPr>
              <a:buNone/>
            </a:pPr>
            <a:endParaRPr lang="en-US" dirty="0" smtClean="0"/>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53359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Mucosal defenses against invading bacteria in the oral cavity</a:t>
            </a:r>
            <a:endParaRPr lang="en-US" sz="3200" dirty="0"/>
          </a:p>
        </p:txBody>
      </p:sp>
      <p:pic>
        <p:nvPicPr>
          <p:cNvPr id="12290" name="Picture 2"/>
          <p:cNvPicPr>
            <a:picLocks noGrp="1" noChangeAspect="1" noChangeArrowheads="1"/>
          </p:cNvPicPr>
          <p:nvPr>
            <p:ph sz="quarter" idx="13"/>
          </p:nvPr>
        </p:nvPicPr>
        <p:blipFill>
          <a:blip r:embed="rId2"/>
          <a:stretch>
            <a:fillRect/>
          </a:stretch>
        </p:blipFill>
        <p:spPr bwMode="auto">
          <a:xfrm>
            <a:off x="107504" y="2276872"/>
            <a:ext cx="4618300" cy="3571485"/>
          </a:xfrm>
          <a:prstGeom prst="rect">
            <a:avLst/>
          </a:prstGeom>
          <a:noFill/>
          <a:ln w="9525">
            <a:noFill/>
            <a:miter lim="800000"/>
            <a:headEnd/>
            <a:tailEnd/>
          </a:ln>
          <a:effectLst/>
        </p:spPr>
      </p:pic>
      <p:sp>
        <p:nvSpPr>
          <p:cNvPr id="5" name="Content Placeholder 4"/>
          <p:cNvSpPr>
            <a:spLocks noGrp="1"/>
          </p:cNvSpPr>
          <p:nvPr>
            <p:ph sz="quarter" idx="14"/>
          </p:nvPr>
        </p:nvSpPr>
        <p:spPr>
          <a:xfrm>
            <a:off x="4648200" y="1600200"/>
            <a:ext cx="4343400" cy="4953000"/>
          </a:xfrm>
        </p:spPr>
        <p:txBody>
          <a:bodyPr>
            <a:normAutofit lnSpcReduction="10000"/>
          </a:bodyPr>
          <a:lstStyle/>
          <a:p>
            <a:pPr>
              <a:buNone/>
            </a:pPr>
            <a:r>
              <a:rPr lang="en-US" dirty="0" smtClean="0"/>
              <a:t>The oral mucosa has three types of antimicrobial defenses:</a:t>
            </a:r>
          </a:p>
          <a:p>
            <a:pPr>
              <a:buFont typeface="Wingdings" pitchFamily="2" charset="2"/>
              <a:buChar char="§"/>
            </a:pPr>
            <a:r>
              <a:rPr lang="en-US" dirty="0" smtClean="0"/>
              <a:t> physical barrier of the epithelial layer </a:t>
            </a:r>
          </a:p>
          <a:p>
            <a:pPr>
              <a:buFont typeface="Wingdings" pitchFamily="2" charset="2"/>
              <a:buChar char="§"/>
            </a:pPr>
            <a:r>
              <a:rPr lang="en-US" dirty="0" smtClean="0"/>
              <a:t>nonspecific (innate) immunity derived from salivary constituents, </a:t>
            </a:r>
            <a:r>
              <a:rPr lang="en-US" dirty="0" err="1" smtClean="0"/>
              <a:t>neutrophils</a:t>
            </a:r>
            <a:r>
              <a:rPr lang="en-US" dirty="0" smtClean="0"/>
              <a:t>, and epithelial antimicrobial peptides </a:t>
            </a:r>
          </a:p>
          <a:p>
            <a:pPr>
              <a:buFont typeface="Wingdings" pitchFamily="2" charset="2"/>
              <a:buChar char="§"/>
            </a:pPr>
            <a:r>
              <a:rPr lang="en-US" dirty="0" smtClean="0"/>
              <a:t>adaptive immunity associated with mucosa-associated lymphatic tissues (MALT).</a:t>
            </a:r>
          </a:p>
          <a:p>
            <a:endParaRPr lang="en-US" dirty="0"/>
          </a:p>
        </p:txBody>
      </p:sp>
    </p:spTree>
    <p:extLst>
      <p:ext uri="{BB962C8B-B14F-4D97-AF65-F5344CB8AC3E}">
        <p14:creationId xmlns:p14="http://schemas.microsoft.com/office/powerpoint/2010/main" val="3706018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However, results of surveys with molecular tools indicate a level of diversity in the human </a:t>
            </a:r>
            <a:r>
              <a:rPr lang="en-US" dirty="0" err="1" smtClean="0"/>
              <a:t>subgingival</a:t>
            </a:r>
            <a:r>
              <a:rPr lang="en-US" dirty="0" smtClean="0"/>
              <a:t> </a:t>
            </a:r>
            <a:r>
              <a:rPr lang="en-US" dirty="0" err="1" smtClean="0"/>
              <a:t>microflora</a:t>
            </a:r>
            <a:r>
              <a:rPr lang="en-US" dirty="0" smtClean="0"/>
              <a:t> that cannot be recognized by conventional culture techniques. </a:t>
            </a:r>
            <a:r>
              <a:rPr lang="en-US" dirty="0" smtClean="0">
                <a:solidFill>
                  <a:srgbClr val="FF0000"/>
                </a:solidFill>
              </a:rPr>
              <a:t>More than 700 bacterial species </a:t>
            </a:r>
            <a:r>
              <a:rPr lang="en-US" dirty="0" smtClean="0"/>
              <a:t>from the oral cavity have been identified. In most instances, the cultivatable </a:t>
            </a:r>
            <a:r>
              <a:rPr lang="en-US" dirty="0" err="1" smtClean="0"/>
              <a:t>microflora</a:t>
            </a:r>
            <a:r>
              <a:rPr lang="en-US" dirty="0" smtClean="0"/>
              <a:t> probably represent </a:t>
            </a:r>
            <a:r>
              <a:rPr lang="en-US" dirty="0" smtClean="0">
                <a:solidFill>
                  <a:srgbClr val="FF0000"/>
                </a:solidFill>
              </a:rPr>
              <a:t>less than 1% </a:t>
            </a:r>
            <a:r>
              <a:rPr lang="en-US" dirty="0" smtClean="0"/>
              <a:t>of the total extant population, as estimated by microscopy or other means. </a:t>
            </a:r>
          </a:p>
          <a:p>
            <a:endParaRPr lang="en-US" dirty="0"/>
          </a:p>
        </p:txBody>
      </p:sp>
      <p:sp>
        <p:nvSpPr>
          <p:cNvPr id="2" name="Title 1"/>
          <p:cNvSpPr>
            <a:spLocks noGrp="1"/>
          </p:cNvSpPr>
          <p:nvPr>
            <p:ph type="title"/>
          </p:nvPr>
        </p:nvSpPr>
        <p:spPr/>
        <p:txBody>
          <a:bodyPr>
            <a:normAutofit fontScale="90000"/>
          </a:bodyPr>
          <a:lstStyle/>
          <a:p>
            <a:r>
              <a:rPr lang="en-US" b="1" dirty="0" smtClean="0"/>
              <a:t>Molecular analyses</a:t>
            </a:r>
            <a:br>
              <a:rPr lang="en-US" b="1" dirty="0" smtClean="0"/>
            </a:br>
            <a:endParaRPr lang="en-US" dirty="0"/>
          </a:p>
        </p:txBody>
      </p:sp>
    </p:spTree>
    <p:extLst>
      <p:ext uri="{BB962C8B-B14F-4D97-AF65-F5344CB8AC3E}">
        <p14:creationId xmlns:p14="http://schemas.microsoft.com/office/powerpoint/2010/main" val="2087931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tretch>
            <a:fillRect/>
          </a:stretch>
        </p:blipFill>
        <p:spPr bwMode="auto">
          <a:xfrm>
            <a:off x="1066800" y="1600200"/>
            <a:ext cx="6400800" cy="48006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2483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Correlation between plaque and gingivitis</a:t>
            </a:r>
            <a:r>
              <a:rPr lang="en-US" dirty="0" smtClean="0"/>
              <a:t> – There is a positive correlation between the amount of bacterial plaque and the severity of gingivitis and amount of bone loss in cross-sectional studies of human populations.</a:t>
            </a:r>
            <a:r>
              <a:rPr lang="en-US" baseline="30000" dirty="0" smtClean="0">
                <a:hlinkClick r:id="rId2"/>
              </a:rPr>
              <a:t>15</a:t>
            </a:r>
            <a:endParaRPr lang="en-US" dirty="0" smtClean="0"/>
          </a:p>
          <a:p>
            <a:r>
              <a:rPr lang="en-US" b="1" dirty="0" smtClean="0"/>
              <a:t>Antibody response to microbes</a:t>
            </a:r>
            <a:r>
              <a:rPr lang="en-US" dirty="0" smtClean="0"/>
              <a:t> – Numerous studies indicate that subjects with destructive periodontal diseases show an elevated serum antibody response to specific </a:t>
            </a:r>
            <a:r>
              <a:rPr lang="en-US" dirty="0" err="1" smtClean="0"/>
              <a:t>subgingival</a:t>
            </a:r>
            <a:r>
              <a:rPr lang="en-US" dirty="0" smtClean="0"/>
              <a:t> organisms.</a:t>
            </a:r>
            <a:r>
              <a:rPr lang="en-US" baseline="30000" dirty="0" smtClean="0">
                <a:hlinkClick r:id="rId2"/>
              </a:rPr>
              <a:t>16</a:t>
            </a:r>
            <a:endParaRPr lang="en-US" dirty="0" smtClean="0"/>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975335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4493021"/>
          </a:xfrm>
        </p:spPr>
        <p:txBody>
          <a:bodyPr>
            <a:normAutofit fontScale="92500" lnSpcReduction="20000"/>
          </a:bodyPr>
          <a:lstStyle/>
          <a:p>
            <a:pPr lvl="0">
              <a:buClr>
                <a:srgbClr val="94C600"/>
              </a:buClr>
            </a:pPr>
            <a:r>
              <a:rPr lang="en-US" sz="1900" b="1" dirty="0" smtClean="0">
                <a:solidFill>
                  <a:prstClr val="black"/>
                </a:solidFill>
              </a:rPr>
              <a:t> </a:t>
            </a:r>
            <a:r>
              <a:rPr lang="en-US" sz="2400" b="1" dirty="0">
                <a:solidFill>
                  <a:prstClr val="black"/>
                </a:solidFill>
              </a:rPr>
              <a:t>Human bacterial plaque has demonstrated pathogenic potential when implanted into outside the mouth to sites such as subcutaneous destructive abscesses in humans or in experimental animals</a:t>
            </a:r>
            <a:r>
              <a:rPr lang="en-US" sz="2400" b="1" dirty="0" smtClean="0">
                <a:solidFill>
                  <a:prstClr val="black"/>
                </a:solidFill>
              </a:rPr>
              <a:t>.</a:t>
            </a:r>
            <a:endParaRPr lang="id-ID" sz="2400" b="1" dirty="0" smtClean="0">
              <a:solidFill>
                <a:prstClr val="black"/>
              </a:solidFill>
            </a:endParaRPr>
          </a:p>
          <a:p>
            <a:pPr lvl="0">
              <a:buClr>
                <a:srgbClr val="94C600"/>
              </a:buClr>
            </a:pPr>
            <a:r>
              <a:rPr lang="en-US" sz="2400" b="1" dirty="0" smtClean="0">
                <a:solidFill>
                  <a:prstClr val="black"/>
                </a:solidFill>
              </a:rPr>
              <a:t> </a:t>
            </a:r>
            <a:r>
              <a:rPr lang="en-US" sz="2400" b="1" dirty="0">
                <a:solidFill>
                  <a:prstClr val="black"/>
                </a:solidFill>
              </a:rPr>
              <a:t>A number of toxic products can be detected in dental plaque, including </a:t>
            </a:r>
            <a:r>
              <a:rPr lang="en-US" sz="2400" b="1" dirty="0">
                <a:solidFill>
                  <a:prstClr val="black"/>
                </a:solidFill>
                <a:hlinkClick r:id="rId2"/>
              </a:rPr>
              <a:t>endotoxins</a:t>
            </a:r>
            <a:r>
              <a:rPr lang="en-US" sz="2400" b="1" dirty="0">
                <a:solidFill>
                  <a:prstClr val="black"/>
                </a:solidFill>
              </a:rPr>
              <a:t>, and cell wall </a:t>
            </a:r>
            <a:r>
              <a:rPr lang="en-US" sz="2400" b="1" dirty="0" err="1">
                <a:solidFill>
                  <a:prstClr val="black"/>
                </a:solidFill>
              </a:rPr>
              <a:t>mucopeptides</a:t>
            </a:r>
            <a:r>
              <a:rPr lang="en-US" sz="2400" b="1" dirty="0">
                <a:solidFill>
                  <a:prstClr val="black"/>
                </a:solidFill>
              </a:rPr>
              <a:t>. In addition, enzymes have been shown to be produced by whole plaque or individual microorganisms from plaque that can be demonstrated to hydrolyze a wide variety of tissue constituents. Finally, it must be pointed out that the bacterial masses that accumulate at or in the gingival sulcus possess an array of antigens and possibly polyclonal activators capable of triggering sequences of host-mediated events that have been postulated as mechanisms of tissue destruction.</a:t>
            </a:r>
            <a:r>
              <a:rPr lang="en-US" sz="2400" b="1" baseline="30000" dirty="0">
                <a:solidFill>
                  <a:prstClr val="black"/>
                </a:solidFill>
                <a:hlinkClick r:id="rId3"/>
              </a:rPr>
              <a:t>1</a:t>
            </a:r>
            <a:endParaRPr lang="en-US" sz="2400" b="1" dirty="0">
              <a:solidFill>
                <a:prstClr val="black"/>
              </a:solidFill>
            </a:endParaRPr>
          </a:p>
          <a:p>
            <a:endParaRPr lang="id-ID" dirty="0"/>
          </a:p>
        </p:txBody>
      </p:sp>
      <p:sp>
        <p:nvSpPr>
          <p:cNvPr id="2" name="Title 1"/>
          <p:cNvSpPr>
            <a:spLocks noGrp="1"/>
          </p:cNvSpPr>
          <p:nvPr>
            <p:ph type="title"/>
          </p:nvPr>
        </p:nvSpPr>
        <p:spPr/>
        <p:txBody>
          <a:bodyPr/>
          <a:lstStyle/>
          <a:p>
            <a:r>
              <a:rPr lang="en-US" sz="3600" dirty="0"/>
              <a:t>Pathogenic potential of plaque bacteria </a:t>
            </a:r>
            <a:endParaRPr lang="id-ID" sz="3600" dirty="0"/>
          </a:p>
        </p:txBody>
      </p:sp>
    </p:spTree>
    <p:extLst>
      <p:ext uri="{BB962C8B-B14F-4D97-AF65-F5344CB8AC3E}">
        <p14:creationId xmlns:p14="http://schemas.microsoft.com/office/powerpoint/2010/main" val="335274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702" y="2967335"/>
            <a:ext cx="7622600" cy="120032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d-ID"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TERIMA KASIH </a:t>
            </a:r>
            <a:endParaRPr lang="en-US"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97960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id-ID" dirty="0" smtClean="0"/>
              <a:t>Cause (etiology)</a:t>
            </a:r>
          </a:p>
          <a:p>
            <a:pPr marL="514350" indent="-514350">
              <a:buFont typeface="+mj-lt"/>
              <a:buAutoNum type="arabicPeriod"/>
            </a:pPr>
            <a:r>
              <a:rPr lang="id-ID" dirty="0" smtClean="0"/>
              <a:t>The mechanisms of its development (pathogenesis)</a:t>
            </a:r>
          </a:p>
          <a:p>
            <a:pPr marL="514350" indent="-514350">
              <a:buFont typeface="+mj-lt"/>
              <a:buAutoNum type="arabicPeriod"/>
            </a:pPr>
            <a:r>
              <a:rPr lang="id-ID" dirty="0" smtClean="0"/>
              <a:t>Structural alterations induced in the cells and organ of the body (morphologic change)</a:t>
            </a:r>
          </a:p>
          <a:p>
            <a:pPr marL="514350" indent="-514350">
              <a:buFont typeface="+mj-lt"/>
              <a:buAutoNum type="arabicPeriod"/>
            </a:pPr>
            <a:r>
              <a:rPr lang="id-ID" dirty="0" smtClean="0"/>
              <a:t>The functional consequences of the morphologic changes (clinical significance)</a:t>
            </a:r>
            <a:endParaRPr lang="id-ID" dirty="0"/>
          </a:p>
        </p:txBody>
      </p:sp>
      <p:sp>
        <p:nvSpPr>
          <p:cNvPr id="2" name="Title 1"/>
          <p:cNvSpPr>
            <a:spLocks noGrp="1"/>
          </p:cNvSpPr>
          <p:nvPr>
            <p:ph type="title"/>
          </p:nvPr>
        </p:nvSpPr>
        <p:spPr/>
        <p:txBody>
          <a:bodyPr>
            <a:normAutofit fontScale="90000"/>
          </a:bodyPr>
          <a:lstStyle/>
          <a:p>
            <a:r>
              <a:rPr lang="id-ID" sz="3200" dirty="0">
                <a:solidFill>
                  <a:prstClr val="black"/>
                </a:solidFill>
                <a:ea typeface="+mn-ea"/>
                <a:cs typeface="+mn-cs"/>
              </a:rPr>
              <a:t>The four aspects of a disease process that form the core of pathology are its :</a:t>
            </a:r>
            <a:endParaRPr lang="id-ID" dirty="0"/>
          </a:p>
        </p:txBody>
      </p:sp>
      <p:pic>
        <p:nvPicPr>
          <p:cNvPr id="4" name="Picture 2"/>
          <p:cNvPicPr>
            <a:picLocks noChangeAspect="1" noChangeArrowheads="1"/>
          </p:cNvPicPr>
          <p:nvPr/>
        </p:nvPicPr>
        <p:blipFill>
          <a:blip r:embed="rId2"/>
          <a:srcRect/>
          <a:stretch>
            <a:fillRect/>
          </a:stretch>
        </p:blipFill>
        <p:spPr bwMode="auto">
          <a:xfrm>
            <a:off x="546365" y="1447800"/>
            <a:ext cx="8001000" cy="4800600"/>
          </a:xfrm>
          <a:prstGeom prst="rect">
            <a:avLst/>
          </a:prstGeom>
          <a:noFill/>
          <a:ln w="9525">
            <a:noFill/>
            <a:miter lim="800000"/>
            <a:headEnd/>
            <a:tailEnd/>
          </a:ln>
          <a:effectLst/>
        </p:spPr>
      </p:pic>
    </p:spTree>
    <p:extLst>
      <p:ext uri="{BB962C8B-B14F-4D97-AF65-F5344CB8AC3E}">
        <p14:creationId xmlns:p14="http://schemas.microsoft.com/office/powerpoint/2010/main" val="302822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Distribution of organisms and their toxins throughout the body is by various routes: </a:t>
            </a:r>
          </a:p>
          <a:p>
            <a:r>
              <a:rPr lang="en-US" dirty="0" smtClean="0"/>
              <a:t>blood circulation through out the body </a:t>
            </a:r>
          </a:p>
          <a:p>
            <a:r>
              <a:rPr lang="en-US" dirty="0" smtClean="0"/>
              <a:t>lymphatic distribution locally and then to blood stream </a:t>
            </a:r>
          </a:p>
          <a:p>
            <a:r>
              <a:rPr lang="en-US" dirty="0" smtClean="0"/>
              <a:t>retrograde axonal transport - transport along nerve </a:t>
            </a:r>
            <a:r>
              <a:rPr lang="en-US" dirty="0" err="1" smtClean="0"/>
              <a:t>fibres</a:t>
            </a:r>
            <a:r>
              <a:rPr lang="en-US" dirty="0" smtClean="0"/>
              <a:t> and back to the brain. </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431684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There are two major mechanisms of focal infection:</a:t>
            </a:r>
          </a:p>
          <a:p>
            <a:r>
              <a:rPr lang="en-US" dirty="0" smtClean="0"/>
              <a:t>a) an actual metastasis of organisms from a focus</a:t>
            </a:r>
          </a:p>
          <a:p>
            <a:r>
              <a:rPr lang="en-US" dirty="0" smtClean="0"/>
              <a:t>b) the spread of toxins or toxic products from a remote focus to other tissues by the blood stream.</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82454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Once the infection passes the abscess area about the tooth:</a:t>
            </a:r>
          </a:p>
          <a:p>
            <a:r>
              <a:rPr lang="en-US" dirty="0" smtClean="0"/>
              <a:t>a) they may multiply in the blood setting up an acute or chronic </a:t>
            </a:r>
            <a:r>
              <a:rPr lang="en-US" dirty="0" err="1" smtClean="0"/>
              <a:t>septicaemia</a:t>
            </a:r>
            <a:r>
              <a:rPr lang="en-US" dirty="0" smtClean="0"/>
              <a:t>.</a:t>
            </a:r>
          </a:p>
          <a:p>
            <a:r>
              <a:rPr lang="en-US" dirty="0" smtClean="0"/>
              <a:t>b) they may be carried live to a suitable </a:t>
            </a:r>
            <a:r>
              <a:rPr lang="en-US" dirty="0" err="1" smtClean="0"/>
              <a:t>nidus</a:t>
            </a:r>
            <a:r>
              <a:rPr lang="en-US" dirty="0" smtClean="0"/>
              <a:t> where they infect the surrounding tissue.</a:t>
            </a:r>
          </a:p>
          <a:p>
            <a:r>
              <a:rPr lang="en-US" dirty="0" smtClean="0"/>
              <a:t>c) they may produce a slow but progressive atrophy with replacement fibrosis in various organs of the body.</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32937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bacteria at the focus may undergo autolysis or dissolution. Some of the products of this dissolution, diffusing into the blood or lymph , may </a:t>
            </a:r>
            <a:r>
              <a:rPr lang="en-US" dirty="0" err="1" smtClean="0"/>
              <a:t>sensitise</a:t>
            </a:r>
            <a:r>
              <a:rPr lang="en-US" dirty="0" smtClean="0"/>
              <a:t> in an allergic sense, various tissues of the body."</a:t>
            </a:r>
          </a:p>
          <a:p>
            <a:r>
              <a:rPr lang="en-US" dirty="0" smtClean="0"/>
              <a:t>"A later diffusion of these products on reaching the </a:t>
            </a:r>
            <a:r>
              <a:rPr lang="en-US" dirty="0" err="1" smtClean="0"/>
              <a:t>sensitised</a:t>
            </a:r>
            <a:r>
              <a:rPr lang="en-US" dirty="0" smtClean="0"/>
              <a:t> tissue may call forth an allergic reaction."</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456302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045" y="1916832"/>
            <a:ext cx="8763000" cy="4876800"/>
          </a:xfrm>
        </p:spPr>
        <p:txBody>
          <a:bodyPr>
            <a:normAutofit/>
          </a:bodyPr>
          <a:lstStyle/>
          <a:p>
            <a:r>
              <a:rPr lang="en-US" dirty="0" smtClean="0"/>
              <a:t>A study by the University of Buffalo, the same bacteria causing those gum problems end up either directly infecting your heart arteries or somehow causing other blockages.</a:t>
            </a:r>
          </a:p>
          <a:p>
            <a:r>
              <a:rPr lang="en-US" dirty="0" smtClean="0"/>
              <a:t>A study at the University of Minnesota in 1998 showed that by injecting rabbits with tooth plaque bacteria, caused blood clots which lead to heart attacks.</a:t>
            </a:r>
          </a:p>
          <a:p>
            <a:r>
              <a:rPr lang="en-US" dirty="0" smtClean="0"/>
              <a:t>Patients between the ages 30-40 who showed evidence of bone loss around teeth were 50% more likely to have a coronary heart problem.</a:t>
            </a:r>
          </a:p>
          <a:p>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537146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buClr>
                <a:srgbClr val="94C600"/>
              </a:buClr>
            </a:pPr>
            <a:r>
              <a:rPr lang="en-US" sz="2400" b="1" dirty="0">
                <a:solidFill>
                  <a:prstClr val="black"/>
                </a:solidFill>
              </a:rPr>
              <a:t>Fatal heart disease was twice as common in those with periodontal infection.</a:t>
            </a:r>
          </a:p>
          <a:p>
            <a:pPr lvl="0">
              <a:buClr>
                <a:srgbClr val="94C600"/>
              </a:buClr>
            </a:pPr>
            <a:r>
              <a:rPr lang="en-US" sz="2400" b="1" i="1" dirty="0" err="1">
                <a:solidFill>
                  <a:prstClr val="black"/>
                </a:solidFill>
              </a:rPr>
              <a:t>Haraszthy</a:t>
            </a:r>
            <a:r>
              <a:rPr lang="en-US" sz="2400" b="1" i="1" dirty="0">
                <a:solidFill>
                  <a:prstClr val="black"/>
                </a:solidFill>
              </a:rPr>
              <a:t> et al. 1999. Identification of periodontal pathogens in </a:t>
            </a:r>
            <a:r>
              <a:rPr lang="en-US" sz="2400" b="1" i="1" dirty="0" err="1">
                <a:solidFill>
                  <a:prstClr val="black"/>
                </a:solidFill>
              </a:rPr>
              <a:t>atheromatous</a:t>
            </a:r>
            <a:r>
              <a:rPr lang="en-US" sz="2400" b="1" i="1" dirty="0">
                <a:solidFill>
                  <a:prstClr val="black"/>
                </a:solidFill>
              </a:rPr>
              <a:t> plaques. J. </a:t>
            </a:r>
            <a:r>
              <a:rPr lang="en-US" sz="2400" b="1" i="1" dirty="0" err="1">
                <a:solidFill>
                  <a:prstClr val="black"/>
                </a:solidFill>
              </a:rPr>
              <a:t>Periodontol</a:t>
            </a:r>
            <a:r>
              <a:rPr lang="en-US" sz="2400" b="1" i="1" dirty="0">
                <a:solidFill>
                  <a:prstClr val="black"/>
                </a:solidFill>
              </a:rPr>
              <a:t> 2000 71(10): 1554-60.al</a:t>
            </a:r>
            <a:br>
              <a:rPr lang="en-US" sz="2400" b="1" i="1" dirty="0">
                <a:solidFill>
                  <a:prstClr val="black"/>
                </a:solidFill>
              </a:rPr>
            </a:br>
            <a:r>
              <a:rPr lang="en-US" sz="2400" b="1" i="1" dirty="0">
                <a:solidFill>
                  <a:prstClr val="black"/>
                </a:solidFill>
              </a:rPr>
              <a:t>Wu T. 2000. Periodontal disease and risk of cerebrovascular disease: the first national health and nutrition examination survey and its follow-up study. American Journal of Epidemiology 151: 273-282.</a:t>
            </a:r>
            <a:endParaRPr lang="en-US" sz="2400" b="1" dirty="0">
              <a:solidFill>
                <a:prstClr val="black"/>
              </a:solidFill>
            </a:endParaRPr>
          </a:p>
          <a:p>
            <a:pPr lvl="0">
              <a:buClr>
                <a:srgbClr val="94C600"/>
              </a:buClr>
            </a:pPr>
            <a:r>
              <a:rPr lang="en-US" sz="2400" b="1" u="sng" dirty="0">
                <a:solidFill>
                  <a:prstClr val="black"/>
                </a:solidFill>
              </a:rPr>
              <a:t>Cancer</a:t>
            </a:r>
            <a:r>
              <a:rPr lang="en-US" sz="2400" b="1" dirty="0">
                <a:solidFill>
                  <a:prstClr val="black"/>
                </a:solidFill>
              </a:rPr>
              <a:t/>
            </a:r>
            <a:br>
              <a:rPr lang="en-US" sz="2400" b="1" dirty="0">
                <a:solidFill>
                  <a:prstClr val="black"/>
                </a:solidFill>
              </a:rPr>
            </a:br>
            <a:r>
              <a:rPr lang="en-US" sz="2400" b="1" dirty="0">
                <a:solidFill>
                  <a:prstClr val="black"/>
                </a:solidFill>
              </a:rPr>
              <a:t>Periodontal disease is a risk factor for prostate cancer and probably breast cancer as well as many other cancers.</a:t>
            </a:r>
          </a:p>
          <a:p>
            <a:endParaRPr lang="id-ID" dirty="0"/>
          </a:p>
        </p:txBody>
      </p:sp>
      <p:sp>
        <p:nvSpPr>
          <p:cNvPr id="2" name="Title 1"/>
          <p:cNvSpPr>
            <a:spLocks noGrp="1"/>
          </p:cNvSpPr>
          <p:nvPr>
            <p:ph type="title"/>
          </p:nvPr>
        </p:nvSpPr>
        <p:spPr/>
        <p:txBody>
          <a:bodyPr/>
          <a:lstStyle/>
          <a:p>
            <a:endParaRPr lang="id-ID"/>
          </a:p>
        </p:txBody>
      </p:sp>
    </p:spTree>
    <p:extLst>
      <p:ext uri="{BB962C8B-B14F-4D97-AF65-F5344CB8AC3E}">
        <p14:creationId xmlns:p14="http://schemas.microsoft.com/office/powerpoint/2010/main" val="338481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Systemic Risks from the Oral Bacteria</a:t>
            </a:r>
            <a:r>
              <a:rPr lang="en-US" dirty="0" smtClean="0"/>
              <a:t/>
            </a:r>
            <a:br>
              <a:rPr lang="en-US" dirty="0" smtClean="0"/>
            </a:br>
            <a:r>
              <a:rPr lang="en-US" dirty="0" smtClean="0"/>
              <a:t>In getting your teeth cleaned, bacteria will enter the blood stream. This is called </a:t>
            </a:r>
            <a:r>
              <a:rPr lang="en-US" dirty="0" err="1" smtClean="0">
                <a:solidFill>
                  <a:srgbClr val="FF0000"/>
                </a:solidFill>
              </a:rPr>
              <a:t>bacteremia</a:t>
            </a:r>
            <a:r>
              <a:rPr lang="en-US" dirty="0" smtClean="0"/>
              <a:t>.</a:t>
            </a:r>
            <a:br>
              <a:rPr lang="en-US" dirty="0" smtClean="0"/>
            </a:br>
            <a:r>
              <a:rPr lang="en-US" dirty="0" smtClean="0"/>
              <a:t>These bacteria can settle out and grow in blood vessels, heart valves, the heart, and many other tissues in the body. Infections in the mouth can lead to systemic problems.</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44808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53</TotalTime>
  <Words>866</Words>
  <Application>Microsoft Office PowerPoint</Application>
  <PresentationFormat>On-screen Show (4:3)</PresentationFormat>
  <Paragraphs>54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Hardcover</vt:lpstr>
      <vt:lpstr>Manifestasi klinis intraoral  penyakit sistemik</vt:lpstr>
      <vt:lpstr>The four aspects of a disease process that form the core of pathology are 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Protein C- reaktif </vt:lpstr>
      <vt:lpstr>PowerPoint Presentation</vt:lpstr>
      <vt:lpstr>PowerPoint Presentation</vt:lpstr>
      <vt:lpstr>Mucosal defenses against invading bacteria in the oral cavity</vt:lpstr>
      <vt:lpstr>Molecular analyses </vt:lpstr>
      <vt:lpstr>PowerPoint Presentation</vt:lpstr>
      <vt:lpstr>PowerPoint Presentation</vt:lpstr>
      <vt:lpstr>Pathogenic potential of plaque bacteria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Manifestasi klinis intraoral pada penyakit sistemik</dc:title>
  <dc:creator>yuyun</dc:creator>
  <cp:lastModifiedBy>yuyun</cp:lastModifiedBy>
  <cp:revision>4</cp:revision>
  <dcterms:created xsi:type="dcterms:W3CDTF">2014-03-06T19:47:19Z</dcterms:created>
  <dcterms:modified xsi:type="dcterms:W3CDTF">2014-03-07T00:54:54Z</dcterms:modified>
</cp:coreProperties>
</file>