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38"/>
  </p:notesMasterIdLst>
  <p:sldIdLst>
    <p:sldId id="256" r:id="rId2"/>
    <p:sldId id="264" r:id="rId3"/>
    <p:sldId id="257" r:id="rId4"/>
    <p:sldId id="258" r:id="rId5"/>
    <p:sldId id="282" r:id="rId6"/>
    <p:sldId id="283" r:id="rId7"/>
    <p:sldId id="284" r:id="rId8"/>
    <p:sldId id="285" r:id="rId9"/>
    <p:sldId id="259" r:id="rId10"/>
    <p:sldId id="260" r:id="rId11"/>
    <p:sldId id="261" r:id="rId12"/>
    <p:sldId id="265" r:id="rId13"/>
    <p:sldId id="262" r:id="rId14"/>
    <p:sldId id="263" r:id="rId15"/>
    <p:sldId id="266" r:id="rId16"/>
    <p:sldId id="273" r:id="rId17"/>
    <p:sldId id="274" r:id="rId18"/>
    <p:sldId id="275" r:id="rId19"/>
    <p:sldId id="276" r:id="rId20"/>
    <p:sldId id="277" r:id="rId21"/>
    <p:sldId id="268" r:id="rId22"/>
    <p:sldId id="267" r:id="rId23"/>
    <p:sldId id="269" r:id="rId24"/>
    <p:sldId id="270" r:id="rId25"/>
    <p:sldId id="271" r:id="rId26"/>
    <p:sldId id="272" r:id="rId27"/>
    <p:sldId id="278" r:id="rId28"/>
    <p:sldId id="279" r:id="rId29"/>
    <p:sldId id="280" r:id="rId30"/>
    <p:sldId id="286" r:id="rId31"/>
    <p:sldId id="281" r:id="rId32"/>
    <p:sldId id="287" r:id="rId33"/>
    <p:sldId id="288" r:id="rId34"/>
    <p:sldId id="289" r:id="rId35"/>
    <p:sldId id="290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2BA8-106E-46A2-999D-F55A7A1D3A91}" type="datetimeFigureOut">
              <a:rPr lang="en-US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8E3B-E64E-4BE5-8BD0-5B1E33B33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87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8E3B-E64E-4BE5-8BD0-5B1E33B3383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8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8E3B-E64E-4BE5-8BD0-5B1E33B3383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02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BDF68E2-58F2-4D09-BE8B-E3BD06533059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04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73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3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53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38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2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7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2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5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CAD897-D46E-4AD2-BD9B-49DD3E640873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62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onmenshealth.com/what-is-low-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verydayhealth.com/low-testosterone/guide/symptom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menshealth.com/what-is-low-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menshealth.com/what-is-low-t/" TargetMode="External"/><Relationship Id="rId2" Type="http://schemas.openxmlformats.org/officeDocument/2006/relationships/hyperlink" Target="http://www.ncbi.nlm.nih.gov/pubmed/179111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menshealth.com/testosterone-treatments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menshealth.com/testosterone-injections/" TargetMode="External"/><Relationship Id="rId2" Type="http://schemas.openxmlformats.org/officeDocument/2006/relationships/hyperlink" Target="https://www.actionmenshealth.com/what-is-low-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onmenshealth.com/testosterone-treatment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ogonadis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ionmenshealth.com/testosterone-treat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osterone-from-xtal-3D-ball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96692" y="2193961"/>
            <a:ext cx="6145049" cy="479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282" y="0"/>
            <a:ext cx="10782300" cy="3352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62626"/>
                </a:solidFill>
              </a:rPr>
              <a:t>Low Testosterone </a:t>
            </a:r>
            <a:r>
              <a:rPr lang="en-US" dirty="0">
                <a:solidFill>
                  <a:srgbClr val="262626"/>
                </a:solidFill>
              </a:rPr>
              <a:t>&amp; Its Treatment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352" y="3334102"/>
            <a:ext cx="158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MEN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9293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osterone-prod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2422030"/>
            <a:ext cx="7431949" cy="3893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levels due to 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19" y="1907178"/>
            <a:ext cx="7134933" cy="731520"/>
          </a:xfrm>
        </p:spPr>
        <p:txBody>
          <a:bodyPr/>
          <a:lstStyle/>
          <a:p>
            <a:r>
              <a:rPr lang="en-GB" dirty="0" smtClean="0"/>
              <a:t>Testosterone levels decline gradually with </a:t>
            </a:r>
            <a:r>
              <a:rPr lang="en-GB" dirty="0" smtClean="0"/>
              <a:t>age…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760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Testosterone insufficiency (also termed </a:t>
            </a:r>
            <a:r>
              <a:rPr lang="en-GB" dirty="0" err="1" smtClean="0"/>
              <a:t>hypotestosteronism</a:t>
            </a:r>
            <a:r>
              <a:rPr lang="en-GB" dirty="0" smtClean="0"/>
              <a:t> or </a:t>
            </a:r>
            <a:r>
              <a:rPr lang="en-GB" dirty="0" err="1" smtClean="0"/>
              <a:t>hypotestosteronemia</a:t>
            </a:r>
            <a:r>
              <a:rPr lang="en-GB" dirty="0" smtClean="0"/>
              <a:t>) is an abnormally </a:t>
            </a:r>
            <a:r>
              <a:rPr lang="en-GB" dirty="0" smtClean="0">
                <a:hlinkClick r:id="rId2"/>
              </a:rPr>
              <a:t>low testosterone</a:t>
            </a:r>
            <a:r>
              <a:rPr lang="en-GB" dirty="0" smtClean="0"/>
              <a:t> production.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It may occur because of :</a:t>
            </a:r>
          </a:p>
          <a:p>
            <a:pPr algn="ctr">
              <a:lnSpc>
                <a:spcPct val="10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Testicular dysfunction (primary hypogonadism) </a:t>
            </a:r>
          </a:p>
          <a:p>
            <a:pPr algn="ctr">
              <a:lnSpc>
                <a:spcPct val="10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Or </a:t>
            </a:r>
          </a:p>
          <a:p>
            <a:pPr algn="ctr">
              <a:lnSpc>
                <a:spcPct val="10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Hypothalamic-pituitary dysfunction (secondary hypogonadism)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of Low T</a:t>
            </a:r>
            <a:endParaRPr lang="en-GB" dirty="0"/>
          </a:p>
        </p:txBody>
      </p:sp>
      <p:pic>
        <p:nvPicPr>
          <p:cNvPr id="4" name="Content Placeholder 3" descr="2016-07-21_15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7" y="2114862"/>
            <a:ext cx="9341492" cy="3658921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 Signs </a:t>
            </a:r>
            <a:r>
              <a:rPr lang="en-GB" dirty="0" smtClean="0"/>
              <a:t>or Symptoms of </a:t>
            </a:r>
            <a:r>
              <a:rPr lang="en-GB" dirty="0" smtClean="0"/>
              <a:t>Low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565" y="2259874"/>
            <a:ext cx="4483173" cy="3766185"/>
          </a:xfrm>
        </p:spPr>
        <p:txBody>
          <a:bodyPr/>
          <a:lstStyle/>
          <a:p>
            <a:r>
              <a:rPr lang="en-GB" dirty="0" smtClean="0"/>
              <a:t>Muscle Tissue (Loss)</a:t>
            </a:r>
          </a:p>
          <a:p>
            <a:r>
              <a:rPr lang="en-GB" dirty="0" smtClean="0"/>
              <a:t>Brain Function (Decreased)</a:t>
            </a:r>
          </a:p>
          <a:p>
            <a:r>
              <a:rPr lang="en-GB" dirty="0" smtClean="0"/>
              <a:t>Heart (Weakened)</a:t>
            </a:r>
          </a:p>
          <a:p>
            <a:r>
              <a:rPr lang="en-GB" dirty="0" smtClean="0"/>
              <a:t>Fat (Increase)</a:t>
            </a:r>
          </a:p>
          <a:p>
            <a:r>
              <a:rPr lang="en-GB" dirty="0" smtClean="0"/>
              <a:t>Drowsiness</a:t>
            </a:r>
          </a:p>
          <a:p>
            <a:r>
              <a:rPr lang="en-GB" dirty="0" smtClean="0"/>
              <a:t>Moodiness</a:t>
            </a:r>
          </a:p>
          <a:p>
            <a:r>
              <a:rPr lang="en-GB" dirty="0" smtClean="0"/>
              <a:t>Diminished Libido</a:t>
            </a:r>
            <a:endParaRPr lang="en-GB" dirty="0"/>
          </a:p>
        </p:txBody>
      </p:sp>
      <p:pic>
        <p:nvPicPr>
          <p:cNvPr id="4" name="Picture 3" descr="http-%2F%2Fprod.static9.net.au%2F_%2Fmedia%2FImages%2FNL-Health%2F2014%2F10%2F14%2F03%2F00%2Fmen-women-stress-14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993" y="2364377"/>
            <a:ext cx="5423485" cy="30454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86" y="238276"/>
            <a:ext cx="10772775" cy="1658198"/>
          </a:xfrm>
        </p:spPr>
        <p:txBody>
          <a:bodyPr/>
          <a:lstStyle/>
          <a:p>
            <a:r>
              <a:rPr lang="en-GB" dirty="0" smtClean="0"/>
              <a:t>Normal levels of testosterone in men</a:t>
            </a:r>
            <a:endParaRPr lang="en-GB" dirty="0"/>
          </a:p>
        </p:txBody>
      </p:sp>
      <p:pic>
        <p:nvPicPr>
          <p:cNvPr id="4" name="Content Placeholder 3" descr="TotalTestosteroneReferenceRangeByA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1943" y="1624111"/>
            <a:ext cx="6760217" cy="495937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Testosterone Levels</a:t>
            </a:r>
            <a:endParaRPr lang="en-GB" dirty="0"/>
          </a:p>
        </p:txBody>
      </p:sp>
      <p:pic>
        <p:nvPicPr>
          <p:cNvPr id="4" name="Content Placeholder 3" descr="testosterone-levels-ti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651" y="1828482"/>
            <a:ext cx="6826458" cy="463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of Hypogonadism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Male </a:t>
            </a:r>
            <a:r>
              <a:rPr lang="en-GB" dirty="0" smtClean="0">
                <a:hlinkClick r:id="rId2"/>
              </a:rPr>
              <a:t>hypogonadism</a:t>
            </a:r>
            <a:r>
              <a:rPr lang="en-GB" dirty="0" smtClean="0"/>
              <a:t> can occur at any age, as a result of problems affecting the testicles or the pituitary gland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5" name="Picture 4" descr="thFOU588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6562"/>
            <a:ext cx="4572000" cy="3038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 of hypogonadism in infants 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29" y="2870661"/>
            <a:ext cx="6735526" cy="2615739"/>
          </a:xfrm>
        </p:spPr>
        <p:txBody>
          <a:bodyPr/>
          <a:lstStyle/>
          <a:p>
            <a:r>
              <a:rPr lang="en-GB" dirty="0" smtClean="0"/>
              <a:t>Ambiguous genitalia</a:t>
            </a:r>
          </a:p>
          <a:p>
            <a:r>
              <a:rPr lang="en-GB" dirty="0" smtClean="0"/>
              <a:t>Female genitalia (in a genetically male child)</a:t>
            </a:r>
          </a:p>
          <a:p>
            <a:r>
              <a:rPr lang="en-GB" dirty="0" smtClean="0"/>
              <a:t>Underdeveloped male genitalia</a:t>
            </a:r>
            <a:endParaRPr lang="en-GB" dirty="0"/>
          </a:p>
        </p:txBody>
      </p:sp>
      <p:pic>
        <p:nvPicPr>
          <p:cNvPr id="6149" name="Picture 5" descr="C:\Users\Aswathy\AppData\Local\Microsoft\Windows\INetCache\IE\BAZTM8L0\3_week_old_swaddled_infant[1]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62000" y="2507149"/>
            <a:ext cx="3826134" cy="254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boys</a:t>
            </a:r>
            <a:r>
              <a:rPr lang="en-GB" dirty="0" smtClean="0"/>
              <a:t>, </a:t>
            </a:r>
            <a:r>
              <a:rPr lang="en-GB" dirty="0" smtClean="0"/>
              <a:t>symptoms of hypogonadism </a:t>
            </a:r>
            <a:r>
              <a:rPr lang="en-GB" dirty="0" smtClean="0"/>
              <a:t>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284" y="2377440"/>
            <a:ext cx="10753725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Lack of development of muscle mass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 deepening of the voice or growth of body hair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Slow increase in size of penis or testicles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Arms and legs that grow out of proportion to the rest of the body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146849" cy="1658198"/>
          </a:xfrm>
        </p:spPr>
        <p:txBody>
          <a:bodyPr/>
          <a:lstStyle/>
          <a:p>
            <a:r>
              <a:rPr lang="en-GB" dirty="0" smtClean="0"/>
              <a:t>In adult men, symptoms of hypogonadism </a:t>
            </a:r>
            <a:r>
              <a:rPr lang="en-GB" dirty="0" smtClean="0"/>
              <a:t>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765" y="2773679"/>
            <a:ext cx="4033890" cy="3766185"/>
          </a:xfrm>
        </p:spPr>
        <p:txBody>
          <a:bodyPr/>
          <a:lstStyle/>
          <a:p>
            <a:r>
              <a:rPr lang="en-GB" dirty="0" smtClean="0"/>
              <a:t>Lack of fertility</a:t>
            </a:r>
          </a:p>
          <a:p>
            <a:r>
              <a:rPr lang="en-GB" dirty="0" smtClean="0"/>
              <a:t>Low sex drive</a:t>
            </a:r>
          </a:p>
          <a:p>
            <a:r>
              <a:rPr lang="en-GB" dirty="0" smtClean="0"/>
              <a:t>Erectile dysfunction</a:t>
            </a:r>
          </a:p>
          <a:p>
            <a:r>
              <a:rPr lang="en-GB" dirty="0" smtClean="0"/>
              <a:t>Sparse facial or body hair</a:t>
            </a:r>
          </a:p>
          <a:p>
            <a:r>
              <a:rPr lang="en-GB" dirty="0" smtClean="0"/>
              <a:t>Growth of breast tissue</a:t>
            </a:r>
            <a:endParaRPr lang="en-GB" dirty="0"/>
          </a:p>
        </p:txBody>
      </p:sp>
      <p:pic>
        <p:nvPicPr>
          <p:cNvPr id="5" name="Picture 4" descr="father-656734_960_7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6221" y="2216727"/>
            <a:ext cx="5351234" cy="3472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Testosterone</a:t>
            </a:r>
            <a:endParaRPr lang="en-GB" dirty="0"/>
          </a:p>
        </p:txBody>
      </p:sp>
      <p:pic>
        <p:nvPicPr>
          <p:cNvPr id="4" name="Picture 3" descr="testoster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18" y="1417937"/>
            <a:ext cx="7169196" cy="46330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 of Age-Related Testosterone Decline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74" y="2953271"/>
            <a:ext cx="3715235" cy="2921058"/>
          </a:xfrm>
        </p:spPr>
        <p:txBody>
          <a:bodyPr/>
          <a:lstStyle/>
          <a:p>
            <a:r>
              <a:rPr lang="en-GB" dirty="0" smtClean="0"/>
              <a:t>Fatigue</a:t>
            </a:r>
          </a:p>
          <a:p>
            <a:r>
              <a:rPr lang="en-GB" dirty="0" smtClean="0"/>
              <a:t>Weakness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Sleep disturbances</a:t>
            </a:r>
            <a:endParaRPr lang="en-GB" dirty="0"/>
          </a:p>
        </p:txBody>
      </p:sp>
      <p:pic>
        <p:nvPicPr>
          <p:cNvPr id="4" name="Picture 3" descr="male-doctor-speaking-to-older-m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34653" y="1579417"/>
            <a:ext cx="5832548" cy="45027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HEFSK3HS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8028512" y="2158524"/>
            <a:ext cx="3854087" cy="2273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Testosterone Levels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Low testosterone levels, or "</a:t>
            </a:r>
            <a:r>
              <a:rPr lang="en-GB" dirty="0" smtClean="0">
                <a:hlinkClick r:id="rId3"/>
              </a:rPr>
              <a:t>low T</a:t>
            </a:r>
            <a:r>
              <a:rPr lang="en-GB" dirty="0" smtClean="0"/>
              <a:t>," can be caused by a wide variety of medical conditions or by the use of some </a:t>
            </a:r>
            <a:r>
              <a:rPr lang="en-GB" dirty="0" smtClean="0"/>
              <a:t>drugs.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After age 30, most men experience a gradual drop in testosterone.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Low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238" y="2579716"/>
            <a:ext cx="4657344" cy="3766185"/>
          </a:xfrm>
        </p:spPr>
        <p:txBody>
          <a:bodyPr/>
          <a:lstStyle/>
          <a:p>
            <a:r>
              <a:rPr lang="en-GB" dirty="0" smtClean="0"/>
              <a:t>Autoimmune diseases</a:t>
            </a:r>
          </a:p>
          <a:p>
            <a:r>
              <a:rPr lang="en-GB" dirty="0" smtClean="0"/>
              <a:t>Chronic liver or kidney disease</a:t>
            </a:r>
          </a:p>
          <a:p>
            <a:r>
              <a:rPr lang="en-GB" dirty="0" smtClean="0"/>
              <a:t>Chronic obstructive lung disease</a:t>
            </a:r>
          </a:p>
          <a:p>
            <a:r>
              <a:rPr lang="en-GB" dirty="0" smtClean="0"/>
              <a:t>Genetic causes</a:t>
            </a:r>
          </a:p>
          <a:p>
            <a:r>
              <a:rPr lang="en-GB" dirty="0" smtClean="0"/>
              <a:t>Heart failure</a:t>
            </a:r>
          </a:p>
          <a:p>
            <a:r>
              <a:rPr lang="en-GB" dirty="0" smtClean="0"/>
              <a:t>HIV/AIDS</a:t>
            </a:r>
            <a:endParaRPr lang="en-GB" dirty="0"/>
          </a:p>
        </p:txBody>
      </p:sp>
      <p:pic>
        <p:nvPicPr>
          <p:cNvPr id="6" name="Picture 5" descr="12-men-over-40-120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2495982"/>
            <a:ext cx="3784024" cy="283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Low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201" y="2745971"/>
            <a:ext cx="4186289" cy="3766185"/>
          </a:xfrm>
        </p:spPr>
        <p:txBody>
          <a:bodyPr/>
          <a:lstStyle/>
          <a:p>
            <a:r>
              <a:rPr lang="en-GB" dirty="0" smtClean="0"/>
              <a:t>Infections (such as mumps)</a:t>
            </a:r>
          </a:p>
          <a:p>
            <a:r>
              <a:rPr lang="en-GB" dirty="0" smtClean="0"/>
              <a:t>Injury to the testicles</a:t>
            </a:r>
          </a:p>
          <a:p>
            <a:r>
              <a:rPr lang="en-GB" dirty="0" smtClean="0"/>
              <a:t>Metabolic disorders</a:t>
            </a:r>
          </a:p>
          <a:p>
            <a:r>
              <a:rPr lang="en-GB" dirty="0" smtClean="0"/>
              <a:t>Obesity</a:t>
            </a:r>
            <a:endParaRPr lang="en-GB" dirty="0"/>
          </a:p>
        </p:txBody>
      </p:sp>
      <p:pic>
        <p:nvPicPr>
          <p:cNvPr id="3075" name="Picture 3" descr="C:\Users\Aswathy\AppData\Local\Microsoft\Windows\INetCache\IE\7BA4M738\old_man_by_lash_upon_lash-d5j71hq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18909" y="2216727"/>
            <a:ext cx="4416137" cy="2944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Low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6" y="2022765"/>
            <a:ext cx="8659090" cy="1870362"/>
          </a:xfrm>
        </p:spPr>
        <p:txBody>
          <a:bodyPr/>
          <a:lstStyle/>
          <a:p>
            <a:r>
              <a:rPr lang="en-GB" dirty="0" err="1" smtClean="0"/>
              <a:t>Prolactinoma</a:t>
            </a:r>
            <a:r>
              <a:rPr lang="en-GB" dirty="0" smtClean="0"/>
              <a:t> (</a:t>
            </a:r>
            <a:r>
              <a:rPr lang="en-GB" dirty="0" err="1" smtClean="0"/>
              <a:t>prolactin</a:t>
            </a:r>
            <a:r>
              <a:rPr lang="en-GB" dirty="0" smtClean="0"/>
              <a:t>-secreting </a:t>
            </a:r>
            <a:r>
              <a:rPr lang="en-GB" dirty="0" err="1" smtClean="0"/>
              <a:t>tumor</a:t>
            </a:r>
            <a:r>
              <a:rPr lang="en-GB" dirty="0" smtClean="0"/>
              <a:t>) in the pituitary gland</a:t>
            </a:r>
          </a:p>
          <a:p>
            <a:r>
              <a:rPr lang="en-GB" dirty="0" smtClean="0"/>
              <a:t>Testicular cancer or treatment for testicular cancer</a:t>
            </a:r>
          </a:p>
          <a:p>
            <a:r>
              <a:rPr lang="en-GB" dirty="0" smtClean="0"/>
              <a:t>Type 2 diabetes</a:t>
            </a:r>
            <a:endParaRPr lang="en-GB" dirty="0"/>
          </a:p>
        </p:txBody>
      </p:sp>
      <p:pic>
        <p:nvPicPr>
          <p:cNvPr id="5" name="Picture 4" descr="09-vitamin-d-no-slee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1246" y="2895600"/>
            <a:ext cx="4946072" cy="329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Drugs associated with low testosterone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492" y="2565862"/>
            <a:ext cx="6458435" cy="3766185"/>
          </a:xfrm>
        </p:spPr>
        <p:txBody>
          <a:bodyPr/>
          <a:lstStyle/>
          <a:p>
            <a:r>
              <a:rPr lang="en-GB" dirty="0" smtClean="0"/>
              <a:t>Alcohol</a:t>
            </a:r>
          </a:p>
          <a:p>
            <a:r>
              <a:rPr lang="en-GB" dirty="0" smtClean="0"/>
              <a:t>Chemotherapy drugs used to treat cancer</a:t>
            </a:r>
          </a:p>
          <a:p>
            <a:r>
              <a:rPr lang="en-GB" dirty="0" smtClean="0"/>
              <a:t>Corticosteroids (sometimes called </a:t>
            </a:r>
            <a:r>
              <a:rPr lang="en-GB" dirty="0" err="1" smtClean="0"/>
              <a:t>glucocorticoids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Opioids</a:t>
            </a:r>
            <a:endParaRPr lang="en-GB" dirty="0"/>
          </a:p>
        </p:txBody>
      </p:sp>
      <p:pic>
        <p:nvPicPr>
          <p:cNvPr id="4099" name="Picture 3" descr="C:\Users\Aswathy\AppData\Local\Microsoft\Windows\INetCache\IE\GYZ4MXRH\tabaco_y_alcohol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704" y="2743201"/>
            <a:ext cx="4182596" cy="2830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38" y="2565861"/>
            <a:ext cx="7137308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Hypogonadism and age-related low testosterone are diagnosed with </a:t>
            </a:r>
            <a:r>
              <a:rPr lang="en-GB" b="1" dirty="0" smtClean="0">
                <a:solidFill>
                  <a:srgbClr val="FF0000"/>
                </a:solidFill>
              </a:rPr>
              <a:t>blood tests</a:t>
            </a:r>
            <a:r>
              <a:rPr lang="en-GB" dirty="0" smtClean="0"/>
              <a:t> that measure the level of testosterone in the body.</a:t>
            </a:r>
            <a:endParaRPr lang="en-GB" dirty="0"/>
          </a:p>
        </p:txBody>
      </p:sp>
      <p:pic>
        <p:nvPicPr>
          <p:cNvPr id="7170" name="Picture 2" descr="C:\Users\Aswathy\AppData\Local\Microsoft\Windows\INetCache\IE\BAZTM8L0\Blood-Tests-300x1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795" y="2455026"/>
            <a:ext cx="4338205" cy="287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Testosterone levels can vary from day to day, and by time of day, so at least two blood tests are needed to confirm a hypogonadism diagnosis.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 smtClean="0"/>
              <a:t>first blood test will give your doctor a baseline. The second test confirms your levels and helps confirm a diagnosis.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There are two types of blood tests that can be done to measure your testosterone. The most common test measures the total testosterone in your body.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Your </a:t>
            </a:r>
            <a:r>
              <a:rPr lang="en-GB" dirty="0" smtClean="0"/>
              <a:t>doctor may also order a free testosterone test as well as additional tests to help confirm a diagnosis.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wathy\AppData\Local\Microsoft\Windows\INetCache\IE\GYZ4MXRH\redcross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4980" y="2535814"/>
            <a:ext cx="3948545" cy="40554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T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1687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Since testosterone levels are at their peak in the morning, it's recommended that blood tests are performed in the morning.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22E"/>
                </a:solidFill>
                <a:latin typeface="Calibri Light" charset="0"/>
              </a:rPr>
              <a:t>What is Testosterone? </a:t>
            </a:r>
            <a:r>
              <a:rPr lang="en-US" dirty="0">
                <a:solidFill>
                  <a:schemeClr val="tx1"/>
                </a:solidFill>
                <a:latin typeface="Calibri Light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2246041"/>
            <a:ext cx="10753725" cy="4315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0A22E"/>
                </a:solidFill>
                <a:latin typeface="Arial" charset="0"/>
              </a:rPr>
              <a:t>Steroid hormone</a:t>
            </a:r>
            <a:r>
              <a:rPr lang="en-US" dirty="0">
                <a:solidFill>
                  <a:srgbClr val="252525"/>
                </a:solidFill>
                <a:latin typeface="Arial" charset="0"/>
              </a:rPr>
              <a:t> from the </a:t>
            </a:r>
            <a:r>
              <a:rPr lang="en-US" dirty="0">
                <a:solidFill>
                  <a:srgbClr val="F0A22E"/>
                </a:solidFill>
                <a:latin typeface="Arial" charset="0"/>
              </a:rPr>
              <a:t>androgen</a:t>
            </a:r>
            <a:r>
              <a:rPr lang="en-US" dirty="0">
                <a:solidFill>
                  <a:srgbClr val="252525"/>
                </a:solidFill>
                <a:latin typeface="Arial" charset="0"/>
              </a:rPr>
              <a:t> group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Stimulates development of male secondary sexual characteristics, produced mainly in the testes, but also in the ovaries and adrenal cortex.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                                                              -  Wikipedia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00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Low Testosterone Dangerous to Your Health?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276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 lack of testosterone can sometimes have long-term, serious effects on the body.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In </a:t>
            </a:r>
            <a:r>
              <a:rPr lang="en-GB" dirty="0" smtClean="0"/>
              <a:t>men with very low levels, the bones can become weak, potentially causing a condition called osteoporosis.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Osteoporosis </a:t>
            </a:r>
            <a:r>
              <a:rPr lang="en-GB" dirty="0" smtClean="0"/>
              <a:t>makes people considerably more prone to injury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 </a:t>
            </a:r>
            <a:r>
              <a:rPr lang="en-GB" dirty="0" smtClean="0"/>
              <a:t>study in the </a:t>
            </a:r>
            <a:r>
              <a:rPr lang="en-GB" i="1" dirty="0" smtClean="0">
                <a:hlinkClick r:id="rId2"/>
              </a:rPr>
              <a:t>Journal of Clinical Endocrinology and Metabolism</a:t>
            </a:r>
            <a:r>
              <a:rPr lang="en-GB" dirty="0" smtClean="0"/>
              <a:t> also linked </a:t>
            </a:r>
            <a:r>
              <a:rPr lang="en-GB" dirty="0" smtClean="0">
                <a:hlinkClick r:id="rId3"/>
              </a:rPr>
              <a:t>low testosterone</a:t>
            </a:r>
            <a:r>
              <a:rPr lang="en-GB" dirty="0" smtClean="0"/>
              <a:t> to a higher risk of death from heart disease and other causes.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-403589_1920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73472" y="2387736"/>
            <a:ext cx="6721148" cy="4470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Treatment </a:t>
            </a:r>
            <a:r>
              <a:rPr lang="en-GB" dirty="0" smtClean="0"/>
              <a:t>of Low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best treatment for "low T" depends on its cause. Sometimes </a:t>
            </a:r>
            <a:r>
              <a:rPr lang="en-GB" dirty="0" smtClean="0">
                <a:hlinkClick r:id="rId3"/>
              </a:rPr>
              <a:t>testosterone replacement therapy</a:t>
            </a:r>
            <a:r>
              <a:rPr lang="en-GB" dirty="0" smtClean="0"/>
              <a:t> is needed; other times, </a:t>
            </a:r>
            <a:r>
              <a:rPr lang="en-GB" b="1" dirty="0" smtClean="0">
                <a:solidFill>
                  <a:schemeClr val="accent1"/>
                </a:solidFill>
              </a:rPr>
              <a:t>weight loss </a:t>
            </a:r>
            <a:r>
              <a:rPr lang="en-GB" dirty="0" smtClean="0"/>
              <a:t>is the best medicine.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Low T Treatment </a:t>
            </a:r>
            <a:r>
              <a:rPr lang="en-GB" dirty="0" smtClean="0">
                <a:hlinkClick r:id="rId2"/>
              </a:rPr>
              <a:t>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Skin Gel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Patches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Shots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Tablets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hlinkClick r:id="rId3"/>
              </a:rPr>
              <a:t>Testosterone injections</a:t>
            </a:r>
            <a:endParaRPr lang="en-GB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105" y="2424545"/>
            <a:ext cx="5056188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Considering Testosterone Replacement Therapy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5312" y="2552007"/>
            <a:ext cx="10199162" cy="387650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dirty="0" smtClean="0">
                <a:hlinkClick r:id="rId2"/>
              </a:rPr>
              <a:t>Testosterone replacement therapy</a:t>
            </a:r>
            <a:r>
              <a:rPr lang="en-GB" dirty="0" smtClean="0"/>
              <a:t> can be beneficial for men with low testosterone levels.</a:t>
            </a:r>
          </a:p>
          <a:p>
            <a:pPr lvl="0">
              <a:lnSpc>
                <a:spcPct val="150000"/>
              </a:lnSpc>
              <a:defRPr/>
            </a:pPr>
            <a:r>
              <a:rPr lang="en-GB" dirty="0" smtClean="0"/>
              <a:t>Doctors and researchers have varying opinions regarding effectiveness. </a:t>
            </a:r>
          </a:p>
          <a:p>
            <a:pPr lvl="0">
              <a:lnSpc>
                <a:spcPct val="150000"/>
              </a:lnSpc>
              <a:defRPr/>
            </a:pPr>
            <a:endParaRPr lang="en-GB" dirty="0" smtClean="0"/>
          </a:p>
          <a:p>
            <a:pPr lvl="0">
              <a:lnSpc>
                <a:spcPct val="150000"/>
              </a:lnSpc>
              <a:defRPr/>
            </a:pPr>
            <a:endParaRPr lang="en-GB" dirty="0" smtClean="0"/>
          </a:p>
          <a:p>
            <a:pPr lvl="0" algn="ctr">
              <a:lnSpc>
                <a:spcPct val="100000"/>
              </a:lnSpc>
              <a:defRPr/>
            </a:pPr>
            <a:r>
              <a:rPr lang="en-GB" i="1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Considering Testosterone Replacement Therapy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3" y="2715492"/>
            <a:ext cx="10141907" cy="24938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i="1" dirty="0" smtClean="0"/>
              <a:t>The </a:t>
            </a:r>
            <a:r>
              <a:rPr lang="en-GB" i="1" dirty="0" smtClean="0"/>
              <a:t>experts at the </a:t>
            </a:r>
            <a:r>
              <a:rPr lang="en-GB" b="1" i="1" dirty="0" smtClean="0">
                <a:solidFill>
                  <a:srgbClr val="00B0F0"/>
                </a:solidFill>
              </a:rPr>
              <a:t>Mayo Clinic </a:t>
            </a:r>
            <a:r>
              <a:rPr lang="en-GB" i="1" dirty="0" smtClean="0"/>
              <a:t>say that study results are mixed. For maximum effectiveness, maintain a healthy diet and exercise regularly. Don’t purchase testosterone without a prescription. Follow-up care and monitoring is recommended.</a:t>
            </a:r>
            <a:endParaRPr lang="en-GB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eep-1027884_1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8457"/>
            <a:ext cx="6139543" cy="6139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Boost Testosterone Naturally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348" y="2207621"/>
            <a:ext cx="4922956" cy="4310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Get a Good Night’s Sleep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Lose That Excess Weight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Go </a:t>
            </a:r>
            <a:r>
              <a:rPr lang="en-GB" dirty="0" smtClean="0"/>
              <a:t>Easy on the Sugar (Less Sugar)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Maintain a healthful diet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Get regular exercise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Limit alcohol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Bottom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Patients with severe heart disease, liver disease or kidney disease should not use any kind of testosterone replacement therapy except under close medical supervision.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4741817"/>
            <a:ext cx="205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 You…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74" y="2037807"/>
            <a:ext cx="4574612" cy="24688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Anabolic </a:t>
            </a:r>
            <a:r>
              <a:rPr lang="en-GB" b="1" i="1" dirty="0" smtClean="0"/>
              <a:t>effects: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Muscle mass and strength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Increased bone density and strength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Stimulation of linear growth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Bone maturation</a:t>
            </a:r>
            <a:r>
              <a:rPr lang="en-GB" dirty="0" smtClean="0"/>
              <a:t>.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33915" y="2050869"/>
            <a:ext cx="4578966" cy="3331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8640" marR="0" lvl="2" indent="-54864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Androgenic effects:</a:t>
            </a:r>
          </a:p>
          <a:p>
            <a:pPr marL="548640" marR="0" lvl="2" indent="-5486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Maturation of the sex organs</a:t>
            </a:r>
          </a:p>
          <a:p>
            <a:pPr marL="548640" marR="0" lvl="2" indent="-5486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Deepening of the voice, etc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1461448_1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7792" y="2677885"/>
            <a:ext cx="2452094" cy="3681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-care-1040229_19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920" y="0"/>
            <a:ext cx="6541899" cy="4623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5585599" cy="376618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b="1" dirty="0" smtClean="0"/>
              <a:t>1. Healthy Heart and Blood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A healthy heart pumps blood to the rest of the body, providing muscles and organs with the oxygen needed for peak performance.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2883962" cy="3766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2. Less Fat, More Muscle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Leaner </a:t>
            </a:r>
            <a:r>
              <a:rPr lang="en-GB" dirty="0" smtClean="0"/>
              <a:t>body mass helps control weight and increases energy. </a:t>
            </a:r>
            <a:endParaRPr lang="en-GB" dirty="0"/>
          </a:p>
        </p:txBody>
      </p:sp>
      <p:pic>
        <p:nvPicPr>
          <p:cNvPr id="4" name="Picture 3" descr="active m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41858" y="1884218"/>
            <a:ext cx="7591159" cy="4358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4297126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/>
              <a:t>3. Stronger Bones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Strong </a:t>
            </a:r>
            <a:r>
              <a:rPr lang="en-GB" dirty="0" smtClean="0"/>
              <a:t>bones help support your muscles and internal organs, which can boost athletic performance. </a:t>
            </a:r>
            <a:endParaRPr lang="en-GB" dirty="0"/>
          </a:p>
        </p:txBody>
      </p:sp>
      <p:pic>
        <p:nvPicPr>
          <p:cNvPr id="4" name="Picture 3" descr="golf-swing-970904_1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40481" y="1939635"/>
            <a:ext cx="5735783" cy="3823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Testosterone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3950762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/>
              <a:t>4. Better Libido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Testosterone levels naturally rise in response to sexual arousal and activity.</a:t>
            </a:r>
            <a:endParaRPr lang="en-GB" dirty="0"/>
          </a:p>
        </p:txBody>
      </p:sp>
      <p:pic>
        <p:nvPicPr>
          <p:cNvPr id="4" name="Picture 3" descr="caucasian-84418_1920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7362825" y="0"/>
            <a:ext cx="4829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-vitamin-d-no-slee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69281" y="2558628"/>
            <a:ext cx="5882640" cy="308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0" y="1854926"/>
            <a:ext cx="5554327" cy="44936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The primary use of testosterone is the treatment of males with too little or no natural testosterone production—males with </a:t>
            </a:r>
            <a:r>
              <a:rPr lang="en-GB" dirty="0" smtClean="0">
                <a:hlinkClick r:id="rId3"/>
              </a:rPr>
              <a:t>hypogonadism</a:t>
            </a:r>
            <a:r>
              <a:rPr lang="en-GB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 smtClean="0"/>
              <a:t>Known </a:t>
            </a:r>
            <a:r>
              <a:rPr lang="en-GB" dirty="0" smtClean="0"/>
              <a:t>as hormone replacement therapy or </a:t>
            </a:r>
            <a:r>
              <a:rPr lang="en-GB" dirty="0" smtClean="0">
                <a:hlinkClick r:id="rId4"/>
              </a:rPr>
              <a:t>testosterone replacement therapy</a:t>
            </a:r>
            <a:r>
              <a:rPr lang="en-GB" dirty="0" smtClean="0"/>
              <a:t> (</a:t>
            </a:r>
            <a:r>
              <a:rPr lang="en-GB" dirty="0" smtClean="0"/>
              <a:t>TRT).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163</TotalTime>
  <Words>932</Words>
  <Application>Microsoft Office PowerPoint</Application>
  <PresentationFormat>Custom</PresentationFormat>
  <Paragraphs>139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Metropolitan</vt:lpstr>
      <vt:lpstr>Low Testosterone &amp; Its Treatment</vt:lpstr>
      <vt:lpstr>Testosterone</vt:lpstr>
      <vt:lpstr>What is Testosterone?  </vt:lpstr>
      <vt:lpstr>Health effects</vt:lpstr>
      <vt:lpstr>Benefits of Testosterone</vt:lpstr>
      <vt:lpstr>Benefits of Testosterone</vt:lpstr>
      <vt:lpstr>Benefits of Testosterone</vt:lpstr>
      <vt:lpstr>Benefits of Testosterone</vt:lpstr>
      <vt:lpstr>Medical uses</vt:lpstr>
      <vt:lpstr>Low levels due to aging</vt:lpstr>
      <vt:lpstr>Insufficiency</vt:lpstr>
      <vt:lpstr>Symptoms of Low T</vt:lpstr>
      <vt:lpstr>Warning Signs or Symptoms of Low Testosterone</vt:lpstr>
      <vt:lpstr>Normal levels of testosterone in men</vt:lpstr>
      <vt:lpstr>Testosterone Levels</vt:lpstr>
      <vt:lpstr>Symptoms of Hypogonadism</vt:lpstr>
      <vt:lpstr>Signs of hypogonadism in infants include:</vt:lpstr>
      <vt:lpstr>In boys, symptoms of hypogonadism include:</vt:lpstr>
      <vt:lpstr>In adult men, symptoms of hypogonadism include:</vt:lpstr>
      <vt:lpstr>Symptoms of Age-Related Testosterone Decline</vt:lpstr>
      <vt:lpstr>Low Testosterone Levels </vt:lpstr>
      <vt:lpstr>Causes of Low Testosterone</vt:lpstr>
      <vt:lpstr>Causes of Low Testosterone</vt:lpstr>
      <vt:lpstr>Causes of Low Testosterone</vt:lpstr>
      <vt:lpstr>Drugs associated with low testosterone levels</vt:lpstr>
      <vt:lpstr>Low T Diagnosis</vt:lpstr>
      <vt:lpstr>Low T Diagnosis</vt:lpstr>
      <vt:lpstr>Low T Diagnosis</vt:lpstr>
      <vt:lpstr>Low T Diagnosis</vt:lpstr>
      <vt:lpstr>Is Low Testosterone Dangerous to Your Health?</vt:lpstr>
      <vt:lpstr>Treatment of Low Testosterone</vt:lpstr>
      <vt:lpstr>Low T Treatment Options</vt:lpstr>
      <vt:lpstr>Considering Testosterone Replacement Therapy?</vt:lpstr>
      <vt:lpstr>Considering Testosterone Replacement Therapy?</vt:lpstr>
      <vt:lpstr>How to Boost Testosterone Naturally</vt:lpstr>
      <vt:lpstr>Bottom 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Aswathy</dc:creator>
  <cp:lastModifiedBy>Aswathy</cp:lastModifiedBy>
  <cp:revision>44</cp:revision>
  <dcterms:created xsi:type="dcterms:W3CDTF">2014-09-12T02:11:56Z</dcterms:created>
  <dcterms:modified xsi:type="dcterms:W3CDTF">2016-07-21T11:50:57Z</dcterms:modified>
</cp:coreProperties>
</file>