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67" r:id="rId4"/>
    <p:sldId id="304" r:id="rId5"/>
    <p:sldId id="305" r:id="rId6"/>
    <p:sldId id="269" r:id="rId7"/>
    <p:sldId id="270" r:id="rId8"/>
    <p:sldId id="303" r:id="rId9"/>
    <p:sldId id="301" r:id="rId10"/>
    <p:sldId id="273" r:id="rId11"/>
    <p:sldId id="274" r:id="rId12"/>
    <p:sldId id="302" r:id="rId13"/>
    <p:sldId id="276" r:id="rId14"/>
    <p:sldId id="307" r:id="rId15"/>
    <p:sldId id="308" r:id="rId16"/>
    <p:sldId id="310" r:id="rId17"/>
    <p:sldId id="277" r:id="rId18"/>
    <p:sldId id="313" r:id="rId19"/>
    <p:sldId id="306" r:id="rId20"/>
    <p:sldId id="279" r:id="rId21"/>
    <p:sldId id="281" r:id="rId22"/>
    <p:sldId id="282" r:id="rId23"/>
    <p:sldId id="283" r:id="rId24"/>
    <p:sldId id="311" r:id="rId25"/>
    <p:sldId id="286" r:id="rId26"/>
    <p:sldId id="287" r:id="rId27"/>
    <p:sldId id="288" r:id="rId28"/>
    <p:sldId id="291" r:id="rId29"/>
    <p:sldId id="312" r:id="rId30"/>
    <p:sldId id="292" r:id="rId31"/>
    <p:sldId id="293" r:id="rId32"/>
    <p:sldId id="294" r:id="rId33"/>
    <p:sldId id="295" r:id="rId34"/>
    <p:sldId id="296" r:id="rId35"/>
    <p:sldId id="26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49" d="100"/>
          <a:sy n="49" d="100"/>
        </p:scale>
        <p:origin x="-121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8098" y="1905000"/>
            <a:ext cx="7352079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7391400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130425"/>
            <a:ext cx="7010401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3733800"/>
            <a:ext cx="7010401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 userDrawn="1"/>
        </p:nvGrpSpPr>
        <p:grpSpPr>
          <a:xfrm>
            <a:off x="0" y="1143000"/>
            <a:ext cx="9049266" cy="571500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33" y="228600"/>
            <a:ext cx="8725762" cy="9445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77" y="1371600"/>
            <a:ext cx="8554345" cy="5257800"/>
          </a:xfrm>
          <a:solidFill>
            <a:schemeClr val="bg1">
              <a:lumMod val="95000"/>
              <a:alpha val="40000"/>
            </a:schemeClr>
          </a:solidFill>
        </p:spPr>
        <p:txBody>
          <a:bodyPr/>
          <a:lstStyle>
            <a:lvl1pPr marL="274320" indent="-274320"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548640" indent="-182880">
              <a:buClr>
                <a:srgbClr val="00B05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914400" indent="-228600">
              <a:buClr>
                <a:srgbClr val="0000F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88720" indent="-228600"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E34BBC-1F7A-442C-A8B6-D3D9F8563A9F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BF3285-265C-467E-BB37-3B2DCC77E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SKIN AGING</a:t>
            </a:r>
            <a:r>
              <a:rPr lang="id-ID" dirty="0" smtClean="0"/>
              <a:t> ~ 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r. PASID </a:t>
            </a:r>
            <a:r>
              <a:rPr lang="en-US" dirty="0" smtClean="0"/>
              <a:t>HARLISA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SpKK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08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B</a:t>
            </a:r>
            <a:r>
              <a:rPr lang="id-ID" sz="3200" b="1" dirty="0" smtClean="0"/>
              <a:t>EBERAPA TEORI LAIN</a:t>
            </a:r>
            <a:endParaRPr lang="en-US" sz="32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2800" b="1" dirty="0" err="1" smtClean="0">
                <a:solidFill>
                  <a:srgbClr val="00B0F0"/>
                </a:solidFill>
              </a:rPr>
              <a:t>Teori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kontrol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genetik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Dalam</a:t>
            </a:r>
            <a:r>
              <a:rPr lang="en-US" sz="2800" dirty="0" smtClean="0"/>
              <a:t> DNA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yg</a:t>
            </a:r>
            <a:r>
              <a:rPr lang="en-US" sz="2800" dirty="0" smtClean="0"/>
              <a:t> pd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menghancurkan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sendiri</a:t>
            </a:r>
            <a:r>
              <a:rPr lang="en-US" sz="2800" dirty="0" smtClean="0"/>
              <a:t> ( </a:t>
            </a:r>
            <a:r>
              <a:rPr lang="en-US" sz="2800" i="1" dirty="0" smtClean="0"/>
              <a:t>genetic clock</a:t>
            </a:r>
            <a:r>
              <a:rPr lang="en-US" sz="2800" dirty="0" smtClean="0"/>
              <a:t>,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terus</a:t>
            </a:r>
            <a:r>
              <a:rPr lang="en-US" sz="2800" dirty="0" smtClean="0"/>
              <a:t> </a:t>
            </a:r>
            <a:r>
              <a:rPr lang="en-US" sz="2800" dirty="0" err="1" smtClean="0"/>
              <a:t>berdet</a:t>
            </a:r>
            <a:r>
              <a:rPr lang="id-ID" sz="2800" dirty="0" smtClean="0"/>
              <a:t>a</a:t>
            </a:r>
            <a:r>
              <a:rPr lang="en-US" sz="2800" dirty="0" smtClean="0"/>
              <a:t>k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meninggal</a:t>
            </a:r>
            <a:r>
              <a:rPr lang="en-US" sz="2800" dirty="0" smtClean="0"/>
              <a:t> )</a:t>
            </a:r>
            <a:endParaRPr lang="id-ID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800" b="1" dirty="0" err="1" smtClean="0">
                <a:solidFill>
                  <a:srgbClr val="00B0F0"/>
                </a:solidFill>
              </a:rPr>
              <a:t>Teori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Keseimbangan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Nutrisi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pd </a:t>
            </a:r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tdk</a:t>
            </a:r>
            <a:r>
              <a:rPr lang="en-US" sz="2800" dirty="0" smtClean="0"/>
              <a:t> </a:t>
            </a:r>
            <a:r>
              <a:rPr lang="id-ID" sz="2800" dirty="0" smtClean="0"/>
              <a:t>dlm ketersediaan yg </a:t>
            </a:r>
            <a:r>
              <a:rPr lang="en-US" sz="2800" dirty="0" err="1" smtClean="0"/>
              <a:t>cukup</a:t>
            </a:r>
            <a:r>
              <a:rPr lang="id-ID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sejak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awal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defisiensi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nutrisi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id-ID" sz="2800" dirty="0" smtClean="0">
                <a:sym typeface="Wingdings" pitchFamily="2" charset="2"/>
              </a:rPr>
              <a:t>pada </a:t>
            </a:r>
            <a:r>
              <a:rPr lang="id-ID" sz="2800" dirty="0" smtClean="0"/>
              <a:t>j</a:t>
            </a:r>
            <a:r>
              <a:rPr lang="en-US" sz="2800" dirty="0" err="1" smtClean="0"/>
              <a:t>aringan</a:t>
            </a:r>
            <a:r>
              <a:rPr lang="en-US" sz="2800" dirty="0" smtClean="0"/>
              <a:t> &amp; organ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tubuh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rusak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secara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perlahan</a:t>
            </a:r>
            <a:endParaRPr lang="en-US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58674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2800" b="1" dirty="0" err="1" smtClean="0">
                <a:solidFill>
                  <a:srgbClr val="00B0F0"/>
                </a:solidFill>
              </a:rPr>
              <a:t>Teori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Pakai</a:t>
            </a:r>
            <a:r>
              <a:rPr lang="en-US" sz="2800" b="1" dirty="0" smtClean="0">
                <a:solidFill>
                  <a:srgbClr val="00B0F0"/>
                </a:solidFill>
              </a:rPr>
              <a:t> &amp; </a:t>
            </a:r>
            <a:r>
              <a:rPr lang="en-US" sz="2800" b="1" dirty="0" err="1" smtClean="0">
                <a:solidFill>
                  <a:srgbClr val="00B0F0"/>
                </a:solidFill>
              </a:rPr>
              <a:t>Rusak</a:t>
            </a:r>
            <a:r>
              <a:rPr lang="en-US" sz="2800" b="1" dirty="0" smtClean="0">
                <a:solidFill>
                  <a:srgbClr val="00B0F0"/>
                </a:solidFill>
              </a:rPr>
              <a:t> (</a:t>
            </a:r>
            <a:r>
              <a:rPr lang="en-US" sz="2800" b="1" i="1" dirty="0" smtClean="0">
                <a:solidFill>
                  <a:srgbClr val="00B0F0"/>
                </a:solidFill>
              </a:rPr>
              <a:t>Wear &amp; Tear</a:t>
            </a:r>
            <a:r>
              <a:rPr lang="en-US" sz="2800" b="1" dirty="0" smtClean="0">
                <a:solidFill>
                  <a:srgbClr val="00B0F0"/>
                </a:solidFill>
              </a:rPr>
              <a:t> )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Tubuh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rusak</a:t>
            </a:r>
            <a:r>
              <a:rPr lang="en-US" sz="2800" dirty="0" smtClean="0"/>
              <a:t> k</a:t>
            </a:r>
            <a:r>
              <a:rPr lang="id-ID" sz="2800" dirty="0" smtClean="0"/>
              <a:t>a</a:t>
            </a:r>
            <a:r>
              <a:rPr lang="en-US" sz="2800" dirty="0" smtClean="0"/>
              <a:t>r</a:t>
            </a:r>
            <a:r>
              <a:rPr lang="id-ID" sz="2800" dirty="0" smtClean="0"/>
              <a:t>e</a:t>
            </a:r>
            <a:r>
              <a:rPr lang="en-US" sz="2800" dirty="0" smtClean="0"/>
              <a:t>n</a:t>
            </a:r>
            <a:r>
              <a:rPr lang="id-ID" sz="2800" dirty="0" smtClean="0"/>
              <a:t>a</a:t>
            </a:r>
            <a:r>
              <a:rPr lang="en-US" sz="2800" dirty="0" smtClean="0"/>
              <a:t>  </a:t>
            </a:r>
            <a:r>
              <a:rPr lang="en-US" sz="2800" dirty="0" err="1" smtClean="0"/>
              <a:t>terpakai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berlebihan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: </a:t>
            </a:r>
            <a:r>
              <a:rPr lang="en-US" sz="2800" dirty="0" err="1" smtClean="0"/>
              <a:t>toksin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,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, </a:t>
            </a:r>
            <a:r>
              <a:rPr lang="en-US" sz="2800" dirty="0" err="1" smtClean="0"/>
              <a:t>stres</a:t>
            </a:r>
            <a:r>
              <a:rPr lang="en-US" sz="2800" dirty="0" smtClean="0"/>
              <a:t>, ☼.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Usia</a:t>
            </a:r>
            <a:r>
              <a:rPr lang="en-US" sz="2800" dirty="0" smtClean="0"/>
              <a:t> </a:t>
            </a:r>
            <a:r>
              <a:rPr lang="en-US" sz="2800" dirty="0" err="1" smtClean="0"/>
              <a:t>muda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ada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kompensasi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usia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tua</a:t>
            </a:r>
            <a:r>
              <a:rPr lang="en-US" sz="2800" dirty="0" smtClean="0">
                <a:sym typeface="Wingdings" pitchFamily="2" charset="2"/>
              </a:rPr>
              <a:t>  </a:t>
            </a:r>
            <a:r>
              <a:rPr lang="en-US" sz="2800" dirty="0" err="1" smtClean="0">
                <a:sym typeface="Wingdings" pitchFamily="2" charset="2"/>
              </a:rPr>
              <a:t>kemampuan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kompensasi</a:t>
            </a:r>
            <a:r>
              <a:rPr lang="en-US" sz="2800" dirty="0" smtClean="0">
                <a:sym typeface="Wingdings" pitchFamily="2" charset="2"/>
              </a:rPr>
              <a:t> 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err="1" smtClean="0">
                <a:solidFill>
                  <a:srgbClr val="00B0F0"/>
                </a:solidFill>
                <a:sym typeface="Wingdings" pitchFamily="2" charset="2"/>
              </a:rPr>
              <a:t>Teori</a:t>
            </a:r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Physiological </a:t>
            </a:r>
          </a:p>
          <a:p>
            <a:pPr>
              <a:buNone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	a. Teori </a:t>
            </a:r>
            <a:r>
              <a:rPr lang="en-US" b="1" dirty="0" err="1" smtClean="0">
                <a:solidFill>
                  <a:srgbClr val="00B0F0"/>
                </a:solidFill>
                <a:sym typeface="Wingdings" pitchFamily="2" charset="2"/>
              </a:rPr>
              <a:t>Neuroendokrin</a:t>
            </a:r>
            <a:endParaRPr lang="en-US" b="1" dirty="0" smtClean="0">
              <a:solidFill>
                <a:srgbClr val="00B0F0"/>
              </a:solidFill>
              <a:sym typeface="Wingdings" pitchFamily="2" charset="2"/>
            </a:endParaRPr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		Adanya stresor yang diterima sistem saraf pusat akan merangsang sumbu hipotalamus-hipofise-adrenal (HPA) dan sumbu simpatetic-adrenal medulary (SAM) 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</a:t>
            </a:r>
            <a:r>
              <a:rPr lang="en-US" dirty="0" err="1" smtClean="0">
                <a:sym typeface="Wingdings" pitchFamily="2" charset="2"/>
              </a:rPr>
              <a:t>Penuaan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hormon</a:t>
            </a:r>
            <a:r>
              <a:rPr lang="id-ID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↓</a:t>
            </a:r>
            <a:r>
              <a:rPr lang="id-ID" dirty="0" smtClean="0">
                <a:sym typeface="Wingdings" pitchFamily="2" charset="2"/>
              </a:rPr>
              <a:t> kemampuan </a:t>
            </a:r>
            <a:r>
              <a:rPr lang="en-US" dirty="0" smtClean="0">
                <a:sym typeface="Wingdings" pitchFamily="2" charset="2"/>
              </a:rPr>
              <a:t>↓</a:t>
            </a:r>
            <a:endParaRPr lang="id-ID" dirty="0" smtClean="0">
              <a:sym typeface="Wingdings" pitchFamily="2" charset="2"/>
            </a:endParaRPr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	</a:t>
            </a: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b. Teori autoimun</a:t>
            </a:r>
          </a:p>
          <a:p>
            <a:pPr>
              <a:buNone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		</a:t>
            </a:r>
            <a:r>
              <a:rPr lang="id-ID" dirty="0" smtClean="0">
                <a:sym typeface="Wingdings" pitchFamily="2" charset="2"/>
              </a:rPr>
              <a:t>Tubuh kehilangan kemampuan membedakan substansi sebagai antigen </a:t>
            </a:r>
            <a:r>
              <a:rPr lang="id-ID" i="1" dirty="0" smtClean="0">
                <a:sym typeface="Wingdings" pitchFamily="2" charset="2"/>
              </a:rPr>
              <a:t>self/non self. </a:t>
            </a:r>
            <a:r>
              <a:rPr lang="id-ID" dirty="0" smtClean="0">
                <a:sym typeface="Wingdings" pitchFamily="2" charset="2"/>
              </a:rPr>
              <a:t>Sistem imun menjadi merusak diri sendiri. Contoh : SLE, skleroderma</a:t>
            </a:r>
          </a:p>
          <a:p>
            <a:pPr>
              <a:buNone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	</a:t>
            </a:r>
            <a:endParaRPr lang="en-US" b="1" dirty="0" smtClean="0">
              <a:solidFill>
                <a:srgbClr val="00B0F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1"/>
            <a:ext cx="8305800" cy="685799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800" dirty="0" smtClean="0">
                <a:solidFill>
                  <a:srgbClr val="FFFF00"/>
                </a:solidFill>
              </a:rPr>
              <a:t>FAKTOR YANG MEMPENGARUHI PROSES MENUA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5181600"/>
          </a:xfrm>
        </p:spPr>
        <p:txBody>
          <a:bodyPr/>
          <a:lstStyle/>
          <a:p>
            <a:pPr marL="457200" indent="-457200" eaLnBrk="1" hangingPunct="1">
              <a:buFontTx/>
              <a:buAutoNum type="alphaUcPeriod"/>
            </a:pPr>
            <a:r>
              <a:rPr lang="id-ID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Faktor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d-ID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ntrinsik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id-ID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0" indent="-457200" eaLnBrk="1" hangingPunct="1">
              <a:buNone/>
            </a:pPr>
            <a:r>
              <a:rPr lang="id-ID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	Genetik</a:t>
            </a:r>
          </a:p>
          <a:p>
            <a:pPr marL="457200" indent="-457200" eaLnBrk="1" hangingPunct="1">
              <a:buNone/>
            </a:pPr>
            <a:r>
              <a:rPr lang="id-ID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	Hormon</a:t>
            </a:r>
          </a:p>
          <a:p>
            <a:pPr marL="457200" indent="-457200" eaLnBrk="1" hangingPunct="1">
              <a:buNone/>
            </a:pPr>
            <a:r>
              <a:rPr lang="id-ID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	Ras</a:t>
            </a:r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0" indent="-457200" eaLnBrk="1" hangingPunct="1">
              <a:buFontTx/>
              <a:buAutoNum type="alphaUcPeriod"/>
            </a:pPr>
            <a:r>
              <a:rPr lang="id-ID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Faktor E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kstrinsik</a:t>
            </a:r>
            <a:endParaRPr lang="id-ID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0" indent="-457200" eaLnBrk="1" hangingPunct="1">
              <a:buNone/>
            </a:pPr>
            <a:r>
              <a:rPr lang="id-ID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	Lingkungan (SUV)</a:t>
            </a:r>
          </a:p>
          <a:p>
            <a:pPr marL="457200" indent="-457200" eaLnBrk="1" hangingPunct="1">
              <a:buNone/>
            </a:pPr>
            <a:r>
              <a:rPr lang="id-ID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	Pembentukan radikal bebas </a:t>
            </a:r>
          </a:p>
          <a:p>
            <a:pPr marL="457200" indent="-457200" eaLnBrk="1" hangingPunct="1">
              <a:buNone/>
            </a:pPr>
            <a:r>
              <a:rPr lang="id-ID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	Faktor lain</a:t>
            </a:r>
          </a:p>
          <a:p>
            <a:pPr marL="457200" indent="-457200" eaLnBrk="1" hangingPunct="1">
              <a:buNone/>
            </a:pPr>
            <a:r>
              <a:rPr lang="id-ID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		gizi, life style, stress, habit, penyakit menahun, 			penurunan bb drastis</a:t>
            </a:r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3725"/>
            <a:ext cx="7935913" cy="701675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FFFF00"/>
                </a:solidFill>
              </a:rPr>
              <a:t>Faktor</a:t>
            </a:r>
            <a:r>
              <a:rPr lang="id-ID" sz="3200" b="1" dirty="0" smtClean="0">
                <a:solidFill>
                  <a:srgbClr val="FFFF00"/>
                </a:solidFill>
              </a:rPr>
              <a:t> Intrinsik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pPr eaLnBrk="1" hangingPunct="1">
              <a:buNone/>
            </a:pPr>
            <a:endParaRPr lang="en-US" b="1" dirty="0" smtClean="0">
              <a:solidFill>
                <a:srgbClr val="CCEC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Genetik</a:t>
            </a:r>
            <a:r>
              <a:rPr lang="en-US" sz="2800" dirty="0" smtClean="0"/>
              <a:t>,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dimulainya</a:t>
            </a:r>
            <a:r>
              <a:rPr lang="en-US" sz="2800" dirty="0" smtClean="0"/>
              <a:t> </a:t>
            </a:r>
            <a:r>
              <a:rPr lang="id-ID" sz="2800" dirty="0" smtClean="0"/>
              <a:t>   </a:t>
            </a:r>
            <a:r>
              <a:rPr lang="en-US" sz="2800" dirty="0" err="1" smtClean="0"/>
              <a:t>penuaan</a:t>
            </a:r>
            <a:r>
              <a:rPr lang="en-US" sz="2800" dirty="0" smtClean="0"/>
              <a:t>. </a:t>
            </a:r>
            <a:r>
              <a:rPr lang="en-US" sz="2800" dirty="0" err="1" smtClean="0"/>
              <a:t>Mis</a:t>
            </a:r>
            <a:r>
              <a:rPr lang="id-ID" sz="2800" dirty="0" smtClean="0"/>
              <a:t>.</a:t>
            </a:r>
            <a:r>
              <a:rPr lang="en-US" sz="2800" dirty="0" smtClean="0"/>
              <a:t>: </a:t>
            </a:r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dgn</a:t>
            </a:r>
            <a:r>
              <a:rPr lang="en-US" sz="2800" dirty="0" smtClean="0"/>
              <a:t> </a:t>
            </a:r>
            <a:r>
              <a:rPr lang="en-US" sz="2800" dirty="0" err="1" smtClean="0"/>
              <a:t>kulit</a:t>
            </a:r>
            <a:r>
              <a:rPr lang="en-US" sz="2800" dirty="0" smtClean="0"/>
              <a:t> </a:t>
            </a:r>
            <a:r>
              <a:rPr lang="en-US" sz="2800" dirty="0" err="1" smtClean="0"/>
              <a:t>kering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</a:t>
            </a:r>
            <a:r>
              <a:rPr lang="en-US" sz="2800" dirty="0" err="1" smtClean="0"/>
              <a:t>penuaan</a:t>
            </a:r>
            <a:r>
              <a:rPr lang="en-US" sz="2800" dirty="0" smtClean="0"/>
              <a:t> </a:t>
            </a:r>
            <a:r>
              <a:rPr lang="en-US" sz="2800" dirty="0" err="1" smtClean="0"/>
              <a:t>lbh</a:t>
            </a:r>
            <a:r>
              <a:rPr lang="en-US" sz="2800" dirty="0" smtClean="0"/>
              <a:t> </a:t>
            </a:r>
            <a:r>
              <a:rPr lang="en-US" sz="2800" dirty="0" err="1" smtClean="0"/>
              <a:t>cepat</a:t>
            </a:r>
            <a:endParaRPr lang="id-ID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Hormonal, </a:t>
            </a:r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tua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hormon</a:t>
            </a:r>
            <a:r>
              <a:rPr lang="en-US" sz="2800" dirty="0" smtClean="0">
                <a:sym typeface="Wingdings" pitchFamily="2" charset="2"/>
              </a:rPr>
              <a:t> ↓</a:t>
            </a:r>
          </a:p>
          <a:p>
            <a:pPr marL="514350" indent="-514350">
              <a:buNone/>
            </a:pPr>
            <a:r>
              <a:rPr lang="id-ID" sz="2800" dirty="0" smtClean="0">
                <a:sym typeface="Wingdings" pitchFamily="2" charset="2"/>
              </a:rPr>
              <a:t>    </a:t>
            </a:r>
            <a:r>
              <a:rPr lang="id-ID" sz="2800" b="1" dirty="0" smtClean="0">
                <a:sym typeface="Wingdings" pitchFamily="2" charset="2"/>
              </a:rPr>
              <a:t>♀</a:t>
            </a:r>
            <a:r>
              <a:rPr lang="id-ID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menopause  estrogen ↓  </a:t>
            </a:r>
            <a:r>
              <a:rPr lang="en-US" sz="2800" dirty="0" err="1" smtClean="0">
                <a:sym typeface="Wingdings" pitchFamily="2" charset="2"/>
              </a:rPr>
              <a:t>keriput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kulit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kering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elastisitas</a:t>
            </a:r>
            <a:r>
              <a:rPr lang="en-US" sz="2800" dirty="0" smtClean="0">
                <a:sym typeface="Wingdings" pitchFamily="2" charset="2"/>
              </a:rPr>
              <a:t> ↓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/>
              <a:t>Ras</a:t>
            </a:r>
            <a:r>
              <a:rPr lang="en-US" sz="2800" dirty="0" smtClean="0"/>
              <a:t>,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dgn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kulit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pertahanan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id-ID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mis</a:t>
            </a:r>
            <a:r>
              <a:rPr lang="id-ID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 err="1" smtClean="0"/>
              <a:t>pigmen</a:t>
            </a:r>
            <a:r>
              <a:rPr lang="en-US" sz="2800" dirty="0" smtClean="0"/>
              <a:t> melanin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proteksi</a:t>
            </a:r>
            <a:r>
              <a:rPr lang="en-US" dirty="0" smtClean="0"/>
              <a:t> 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33" y="228600"/>
            <a:ext cx="8725762" cy="6858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CCECFF"/>
                </a:solidFill>
              </a:rPr>
              <a:t/>
            </a:r>
            <a:br>
              <a:rPr lang="id-ID" dirty="0" smtClean="0">
                <a:solidFill>
                  <a:srgbClr val="CCECFF"/>
                </a:solidFill>
              </a:rPr>
            </a:br>
            <a:r>
              <a:rPr lang="id-ID" dirty="0" smtClean="0">
                <a:solidFill>
                  <a:srgbClr val="CCECFF"/>
                </a:solidFill>
              </a:rPr>
              <a:t/>
            </a:r>
            <a:br>
              <a:rPr lang="id-ID" dirty="0" smtClean="0">
                <a:solidFill>
                  <a:srgbClr val="CCECFF"/>
                </a:solidFill>
              </a:rPr>
            </a:br>
            <a:r>
              <a:rPr lang="id-ID" dirty="0" smtClean="0">
                <a:solidFill>
                  <a:srgbClr val="FFFF00"/>
                </a:solidFill>
              </a:rPr>
              <a:t>Faktor Ekstrinsik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>
                <a:sym typeface="Wingdings" pitchFamily="2" charset="2"/>
              </a:rPr>
              <a:t>Pengaruh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Lingkungan Fisik / </a:t>
            </a:r>
            <a:r>
              <a:rPr lang="en-US" dirty="0" smtClean="0">
                <a:sym typeface="Wingdings" pitchFamily="2" charset="2"/>
              </a:rPr>
              <a:t>☼</a:t>
            </a:r>
          </a:p>
          <a:p>
            <a:pPr algn="r"/>
            <a:r>
              <a:rPr lang="en-US" dirty="0" err="1" smtClean="0">
                <a:sym typeface="Wingdings" pitchFamily="2" charset="2"/>
              </a:rPr>
              <a:t>Paparan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kronik</a:t>
            </a:r>
            <a:r>
              <a:rPr lang="en-US" dirty="0" smtClean="0">
                <a:sym typeface="Wingdings" pitchFamily="2" charset="2"/>
              </a:rPr>
              <a:t> ☼  </a:t>
            </a:r>
            <a:r>
              <a:rPr lang="en-US" dirty="0" smtClean="0">
                <a:sym typeface="Wingdings" pitchFamily="2" charset="2"/>
              </a:rPr>
              <a:t>R</a:t>
            </a:r>
            <a:r>
              <a:rPr lang="id-ID" dirty="0" smtClean="0">
                <a:sym typeface="Wingdings" pitchFamily="2" charset="2"/>
              </a:rPr>
              <a:t>adikak Bebas (RB)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↑  </a:t>
            </a:r>
            <a:r>
              <a:rPr lang="en-US" dirty="0" err="1" smtClean="0">
                <a:sym typeface="Wingdings" pitchFamily="2" charset="2"/>
              </a:rPr>
              <a:t>penuaan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Akibat</a:t>
            </a:r>
            <a:r>
              <a:rPr lang="en-US" dirty="0" smtClean="0">
                <a:sym typeface="Wingdings" pitchFamily="2" charset="2"/>
              </a:rPr>
              <a:t> ☼  </a:t>
            </a:r>
            <a:r>
              <a:rPr lang="en-US" dirty="0" err="1" smtClean="0">
                <a:sym typeface="Wingdings" pitchFamily="2" charset="2"/>
              </a:rPr>
              <a:t>kerusakan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kerusakan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kolagen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kelainan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pigmentasi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kerusakan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pembuluh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darah</a:t>
            </a:r>
            <a:endParaRPr lang="id-ID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2.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>
                <a:sym typeface="Wingdings" pitchFamily="2" charset="2"/>
              </a:rPr>
              <a:t>RB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latin typeface="Lucida Fax" pitchFamily="18" charset="0"/>
                <a:sym typeface="Wingdings" pitchFamily="2" charset="2"/>
              </a:rPr>
              <a:t>↑  </a:t>
            </a:r>
            <a:r>
              <a:rPr lang="en-US" dirty="0" err="1" smtClean="0">
                <a:sym typeface="Wingdings" pitchFamily="2" charset="2"/>
              </a:rPr>
              <a:t>kerusakan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kulit</a:t>
            </a:r>
            <a:r>
              <a:rPr lang="en-US" dirty="0" smtClean="0">
                <a:sym typeface="Wingdings" pitchFamily="2" charset="2"/>
              </a:rPr>
              <a:t> ↑  me ↑ </a:t>
            </a:r>
            <a:r>
              <a:rPr lang="en-US" dirty="0" err="1" smtClean="0">
                <a:sym typeface="Wingdings" pitchFamily="2" charset="2"/>
              </a:rPr>
              <a:t>penuaan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Mis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radiasi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sinar</a:t>
            </a:r>
            <a:r>
              <a:rPr lang="en-US" dirty="0" smtClean="0">
                <a:sym typeface="Wingdings" pitchFamily="2" charset="2"/>
              </a:rPr>
              <a:t> X, </a:t>
            </a:r>
            <a:r>
              <a:rPr lang="en-US" dirty="0" err="1" smtClean="0">
                <a:sym typeface="Wingdings" pitchFamily="2" charset="2"/>
              </a:rPr>
              <a:t>polusi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asap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rokok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pengawet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pewarna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makanan </a:t>
            </a:r>
            <a:r>
              <a:rPr lang="en-US" dirty="0" err="1" smtClean="0">
                <a:sym typeface="Wingdings" pitchFamily="2" charset="2"/>
              </a:rPr>
              <a:t>dll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d-ID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id-ID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id-ID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Faktor</a:t>
            </a:r>
            <a:r>
              <a:rPr lang="en-US" dirty="0" smtClean="0">
                <a:sym typeface="Wingdings" pitchFamily="2" charset="2"/>
              </a:rPr>
              <a:t> lain</a:t>
            </a:r>
          </a:p>
          <a:p>
            <a:pPr>
              <a:tabLst>
                <a:tab pos="449263" algn="l"/>
              </a:tabLst>
            </a:pPr>
            <a:r>
              <a:rPr lang="en-US" dirty="0" smtClean="0">
                <a:sym typeface="Wingdings" pitchFamily="2" charset="2"/>
              </a:rPr>
              <a:t>  </a:t>
            </a:r>
            <a:r>
              <a:rPr lang="id-ID" dirty="0" smtClean="0">
                <a:sym typeface="Wingdings" pitchFamily="2" charset="2"/>
              </a:rPr>
              <a:t>G</a:t>
            </a:r>
            <a:r>
              <a:rPr lang="en-US" dirty="0" err="1" smtClean="0">
                <a:sym typeface="Wingdings" pitchFamily="2" charset="2"/>
              </a:rPr>
              <a:t>izi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buruk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stres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penyakit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menahun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</a:t>
            </a:r>
            <a:r>
              <a:rPr lang="en-US" dirty="0" smtClean="0">
                <a:sym typeface="Wingdings" pitchFamily="2" charset="2"/>
              </a:rPr>
              <a:t>↓ </a:t>
            </a:r>
            <a:r>
              <a:rPr lang="id-ID" dirty="0" smtClean="0">
                <a:sym typeface="Wingdings" pitchFamily="2" charset="2"/>
              </a:rPr>
              <a:t>BB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terlalu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cepat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id-ID" dirty="0" smtClean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konsumsi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alkohol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rokok</a:t>
            </a:r>
            <a:r>
              <a:rPr lang="en-US" dirty="0" smtClean="0">
                <a:sym typeface="Wingdings" pitchFamily="2" charset="2"/>
              </a:rPr>
              <a:t>/kopi </a:t>
            </a:r>
            <a:r>
              <a:rPr lang="id-ID" dirty="0" smtClean="0">
                <a:sym typeface="Wingdings" pitchFamily="2" charset="2"/>
              </a:rPr>
              <a:t>&gt;&gt;</a:t>
            </a:r>
            <a:r>
              <a:rPr lang="en-US" dirty="0" smtClean="0">
                <a:sym typeface="Wingdings" pitchFamily="2" charset="2"/>
              </a:rPr>
              <a:t>.</a:t>
            </a:r>
            <a:endParaRPr lang="id-ID" dirty="0" smtClean="0">
              <a:sym typeface="Wingdings" pitchFamily="2" charset="2"/>
            </a:endParaRPr>
          </a:p>
          <a:p>
            <a:pPr marL="449263" indent="-449263"/>
            <a:r>
              <a:rPr lang="id-ID" dirty="0" smtClean="0">
                <a:sym typeface="Wingdings" pitchFamily="2" charset="2"/>
              </a:rPr>
              <a:t>Pada </a:t>
            </a:r>
            <a:r>
              <a:rPr lang="en-US" dirty="0" err="1" smtClean="0">
                <a:sym typeface="Wingdings" pitchFamily="2" charset="2"/>
              </a:rPr>
              <a:t>kulit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kering</a:t>
            </a:r>
            <a:r>
              <a:rPr lang="id-ID" dirty="0" smtClean="0">
                <a:sym typeface="Wingdings" pitchFamily="2" charset="2"/>
              </a:rPr>
              <a:t>  karena </a:t>
            </a:r>
            <a:r>
              <a:rPr lang="en-US" dirty="0" err="1" smtClean="0">
                <a:sym typeface="Wingdings" pitchFamily="2" charset="2"/>
              </a:rPr>
              <a:t>cara</a:t>
            </a:r>
            <a:r>
              <a:rPr lang="en-US" dirty="0" smtClean="0">
                <a:sym typeface="Wingdings" pitchFamily="2" charset="2"/>
              </a:rPr>
              <a:t> per</a:t>
            </a:r>
            <a:r>
              <a:rPr lang="id-ID" dirty="0" smtClean="0">
                <a:sym typeface="Wingdings" pitchFamily="2" charset="2"/>
              </a:rPr>
              <a:t>a</a:t>
            </a:r>
            <a:r>
              <a:rPr lang="en-US" dirty="0" err="1" smtClean="0">
                <a:sym typeface="Wingdings" pitchFamily="2" charset="2"/>
              </a:rPr>
              <a:t>watan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kulit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kosmetika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tdk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sesuai</a:t>
            </a:r>
            <a:r>
              <a:rPr lang="en-US" dirty="0" smtClean="0">
                <a:sym typeface="Wingdings" pitchFamily="2" charset="2"/>
              </a:rPr>
              <a:t> ), </a:t>
            </a:r>
            <a:r>
              <a:rPr lang="en-US" dirty="0" err="1" smtClean="0">
                <a:sym typeface="Wingdings" pitchFamily="2" charset="2"/>
              </a:rPr>
              <a:t>kelembaban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udara</a:t>
            </a:r>
            <a:r>
              <a:rPr lang="en-US" dirty="0" smtClean="0">
                <a:sym typeface="Wingdings" pitchFamily="2" charset="2"/>
              </a:rPr>
              <a:t> ↓ ( </a:t>
            </a:r>
            <a:r>
              <a:rPr lang="en-US" dirty="0" err="1" smtClean="0">
                <a:sym typeface="Wingdings" pitchFamily="2" charset="2"/>
              </a:rPr>
              <a:t>mis</a:t>
            </a:r>
            <a:r>
              <a:rPr lang="id-ID" dirty="0" smtClean="0">
                <a:sym typeface="Wingdings" pitchFamily="2" charset="2"/>
              </a:rPr>
              <a:t>.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ruangan</a:t>
            </a:r>
            <a:r>
              <a:rPr lang="en-US" dirty="0" smtClean="0">
                <a:sym typeface="Wingdings" pitchFamily="2" charset="2"/>
              </a:rPr>
              <a:t> AC )</a:t>
            </a:r>
          </a:p>
          <a:p>
            <a:endParaRPr lang="en-US" dirty="0" smtClean="0">
              <a:sym typeface="Wingdings" pitchFamily="2" charset="2"/>
            </a:endParaRPr>
          </a:p>
          <a:p>
            <a:pPr eaLnBrk="1" hangingPunct="1"/>
            <a:endParaRPr lang="en-US" dirty="0" smtClean="0">
              <a:latin typeface="Lucida Fax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PERAN RADIKAL BEBAS PADA PENUAAN</a:t>
            </a:r>
            <a:endParaRPr lang="id-ID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177" y="1676400"/>
            <a:ext cx="8554345" cy="4038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Kulit</a:t>
            </a:r>
            <a:r>
              <a:rPr lang="en-US" sz="2800" dirty="0" smtClean="0"/>
              <a:t> s</a:t>
            </a:r>
            <a:r>
              <a:rPr lang="id-ID" sz="2800" dirty="0" smtClean="0"/>
              <a:t>e</a:t>
            </a:r>
            <a:r>
              <a:rPr lang="en-US" sz="2800" dirty="0" smtClean="0"/>
              <a:t>b</a:t>
            </a:r>
            <a:r>
              <a:rPr lang="id-ID" sz="2800" dirty="0" smtClean="0"/>
              <a:t>a</a:t>
            </a:r>
            <a:r>
              <a:rPr lang="en-US" sz="2800" dirty="0" smtClean="0"/>
              <a:t>g</a:t>
            </a:r>
            <a:r>
              <a:rPr lang="id-ID" sz="2800" dirty="0" smtClean="0"/>
              <a:t>ai</a:t>
            </a:r>
            <a:r>
              <a:rPr lang="en-US" sz="2800" dirty="0" smtClean="0"/>
              <a:t> </a:t>
            </a:r>
            <a:r>
              <a:rPr lang="en-US" sz="2800" dirty="0" err="1" smtClean="0"/>
              <a:t>sawar</a:t>
            </a:r>
            <a:r>
              <a:rPr lang="en-US" sz="2800" dirty="0" smtClean="0"/>
              <a:t> </a:t>
            </a:r>
            <a:r>
              <a:rPr lang="en-US" sz="2800" dirty="0" err="1" smtClean="0"/>
              <a:t>terluar</a:t>
            </a:r>
            <a:r>
              <a:rPr lang="en-US" sz="2800" dirty="0" smtClean="0"/>
              <a:t>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terpapar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stres</a:t>
            </a:r>
            <a:r>
              <a:rPr lang="en-US" sz="2800" dirty="0" smtClean="0"/>
              <a:t> </a:t>
            </a:r>
            <a:r>
              <a:rPr lang="en-US" sz="2800" dirty="0" err="1" smtClean="0"/>
              <a:t>oksidatif</a:t>
            </a:r>
            <a:r>
              <a:rPr lang="en-US" sz="2800" dirty="0" smtClean="0"/>
              <a:t> </a:t>
            </a:r>
            <a:r>
              <a:rPr lang="id-ID" sz="2800" dirty="0" smtClean="0"/>
              <a:t>seperti </a:t>
            </a:r>
            <a:r>
              <a:rPr lang="en-US" sz="2800" dirty="0" smtClean="0"/>
              <a:t>: </a:t>
            </a:r>
            <a:r>
              <a:rPr lang="en-US" sz="2800" dirty="0" err="1" smtClean="0"/>
              <a:t>rokok</a:t>
            </a:r>
            <a:r>
              <a:rPr lang="en-US" sz="2800" dirty="0" smtClean="0"/>
              <a:t>,</a:t>
            </a:r>
            <a:r>
              <a:rPr lang="id-ID" sz="2800" dirty="0" smtClean="0"/>
              <a:t> </a:t>
            </a:r>
            <a:r>
              <a:rPr lang="en-US" sz="2800" dirty="0" smtClean="0"/>
              <a:t>☼</a:t>
            </a:r>
            <a:r>
              <a:rPr lang="id-ID" sz="2800" dirty="0" smtClean="0"/>
              <a:t> </a:t>
            </a:r>
            <a:r>
              <a:rPr lang="en-US" sz="2800" dirty="0" smtClean="0"/>
              <a:t>, </a:t>
            </a:r>
            <a:r>
              <a:rPr lang="en-US" sz="2800" dirty="0" err="1" smtClean="0"/>
              <a:t>polusi</a:t>
            </a:r>
            <a:r>
              <a:rPr lang="en-US" sz="2800" dirty="0" smtClean="0"/>
              <a:t>, </a:t>
            </a:r>
            <a:r>
              <a:rPr lang="en-US" sz="2800" dirty="0" err="1" smtClean="0"/>
              <a:t>mikroorganisme</a:t>
            </a:r>
            <a:r>
              <a:rPr lang="en-US" sz="2800" dirty="0" smtClean="0"/>
              <a:t> </a:t>
            </a:r>
            <a:r>
              <a:rPr lang="en-US" sz="2800" dirty="0" err="1" smtClean="0"/>
              <a:t>aerobik</a:t>
            </a:r>
            <a:endParaRPr lang="en-US" sz="2800" dirty="0" smtClean="0"/>
          </a:p>
          <a:p>
            <a:r>
              <a:rPr lang="en-US" sz="2800" dirty="0" err="1" smtClean="0"/>
              <a:t>Kulit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mengatasi</a:t>
            </a:r>
            <a:r>
              <a:rPr lang="en-US" sz="2800" dirty="0" smtClean="0"/>
              <a:t> </a:t>
            </a:r>
            <a:r>
              <a:rPr lang="en-US" sz="2800" dirty="0" err="1" smtClean="0"/>
              <a:t>serangan</a:t>
            </a:r>
            <a:r>
              <a:rPr lang="en-US" sz="2800" dirty="0" smtClean="0"/>
              <a:t> </a:t>
            </a:r>
            <a:r>
              <a:rPr lang="en-US" sz="2800" dirty="0" err="1" smtClean="0"/>
              <a:t>oksidatif</a:t>
            </a:r>
            <a:r>
              <a:rPr lang="en-US" sz="2800" dirty="0" smtClean="0"/>
              <a:t> </a:t>
            </a:r>
            <a:r>
              <a:rPr lang="en-US" sz="2800" dirty="0" err="1" smtClean="0"/>
              <a:t>eksternal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 </a:t>
            </a:r>
            <a:r>
              <a:rPr lang="en-US" sz="2800" dirty="0" err="1" smtClean="0"/>
              <a:t>terbentuknya</a:t>
            </a:r>
            <a:r>
              <a:rPr lang="en-US" sz="2800" dirty="0" smtClean="0"/>
              <a:t> </a:t>
            </a:r>
            <a:r>
              <a:rPr lang="en-US" sz="2800" i="1" dirty="0" smtClean="0"/>
              <a:t>R</a:t>
            </a:r>
            <a:r>
              <a:rPr lang="id-ID" sz="2800" i="1" dirty="0" smtClean="0"/>
              <a:t>eaktif </a:t>
            </a:r>
            <a:r>
              <a:rPr lang="en-US" sz="2800" i="1" dirty="0" smtClean="0"/>
              <a:t>O</a:t>
            </a:r>
            <a:r>
              <a:rPr lang="id-ID" sz="2800" i="1" dirty="0" smtClean="0"/>
              <a:t>ksigen </a:t>
            </a:r>
            <a:r>
              <a:rPr lang="en-US" sz="2800" i="1" dirty="0" smtClean="0"/>
              <a:t>S</a:t>
            </a:r>
            <a:r>
              <a:rPr lang="id-ID" sz="2800" i="1" dirty="0" smtClean="0"/>
              <a:t>pesies </a:t>
            </a:r>
            <a:r>
              <a:rPr lang="id-ID" sz="2800" dirty="0" smtClean="0"/>
              <a:t>(ROS)</a:t>
            </a:r>
            <a:endParaRPr lang="en-US" sz="2800" i="1" dirty="0" smtClean="0"/>
          </a:p>
          <a:p>
            <a:r>
              <a:rPr lang="en-US" sz="2800" dirty="0" err="1" smtClean="0"/>
              <a:t>Kulit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sistim</a:t>
            </a:r>
            <a:r>
              <a:rPr lang="en-US" sz="2800" dirty="0" smtClean="0"/>
              <a:t> </a:t>
            </a:r>
            <a:r>
              <a:rPr lang="en-US" sz="2800" dirty="0" err="1" smtClean="0"/>
              <a:t>antioksidan</a:t>
            </a:r>
            <a:r>
              <a:rPr lang="en-US" sz="2800" dirty="0" smtClean="0"/>
              <a:t>, yang </a:t>
            </a:r>
            <a:r>
              <a:rPr lang="en-US" sz="2800" dirty="0" err="1" smtClean="0"/>
              <a:t>mampu</a:t>
            </a:r>
            <a:r>
              <a:rPr lang="en-US" sz="2800" dirty="0" smtClean="0"/>
              <a:t> men</a:t>
            </a:r>
            <a:r>
              <a:rPr lang="id-ID" sz="2800" dirty="0" smtClean="0"/>
              <a:t>e</a:t>
            </a:r>
            <a:r>
              <a:rPr lang="en-US" sz="2800" dirty="0" err="1" smtClean="0"/>
              <a:t>tralkan</a:t>
            </a:r>
            <a:r>
              <a:rPr lang="en-US" sz="2800" dirty="0" smtClean="0"/>
              <a:t> </a:t>
            </a:r>
            <a:r>
              <a:rPr lang="en-US" sz="2800" dirty="0" err="1" smtClean="0"/>
              <a:t>efek</a:t>
            </a:r>
            <a:r>
              <a:rPr lang="id-ID" sz="2800" dirty="0" smtClean="0"/>
              <a:t> ROS</a:t>
            </a:r>
            <a:endParaRPr lang="en-US" sz="28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Antioksidan Kulit</a:t>
            </a:r>
            <a:endParaRPr lang="id-ID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177" y="1371600"/>
            <a:ext cx="8554345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/>
              <a:t> 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En</a:t>
            </a:r>
            <a:r>
              <a:rPr lang="id-ID" sz="2800" dirty="0" smtClean="0">
                <a:solidFill>
                  <a:srgbClr val="0070C0"/>
                </a:solidFill>
              </a:rPr>
              <a:t>z</a:t>
            </a:r>
            <a:r>
              <a:rPr lang="en-US" sz="2800" dirty="0" err="1" smtClean="0">
                <a:solidFill>
                  <a:srgbClr val="0070C0"/>
                </a:solidFill>
              </a:rPr>
              <a:t>imatik</a:t>
            </a:r>
            <a:r>
              <a:rPr lang="id-ID" sz="2800" dirty="0" smtClean="0">
                <a:solidFill>
                  <a:srgbClr val="0070C0"/>
                </a:solidFill>
              </a:rPr>
              <a:t> (endogen)</a:t>
            </a:r>
            <a:r>
              <a:rPr lang="en-US" sz="2800" dirty="0" smtClean="0">
                <a:solidFill>
                  <a:srgbClr val="0070C0"/>
                </a:solidFill>
              </a:rPr>
              <a:t> : </a:t>
            </a:r>
            <a:endParaRPr lang="id-ID" sz="2800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id-ID" sz="2800" dirty="0" smtClean="0"/>
              <a:t>S</a:t>
            </a:r>
            <a:r>
              <a:rPr lang="en-US" sz="2800" dirty="0" err="1" smtClean="0"/>
              <a:t>uperoksid</a:t>
            </a:r>
            <a:r>
              <a:rPr lang="en-US" sz="2800" dirty="0" smtClean="0"/>
              <a:t> dismutase (</a:t>
            </a:r>
            <a:r>
              <a:rPr lang="id-ID" sz="2800" dirty="0" smtClean="0"/>
              <a:t> </a:t>
            </a:r>
            <a:r>
              <a:rPr lang="en-US" sz="2800" dirty="0" smtClean="0"/>
              <a:t>SOD), </a:t>
            </a:r>
            <a:r>
              <a:rPr lang="en-US" sz="2800" dirty="0" err="1" smtClean="0"/>
              <a:t>glutathion</a:t>
            </a:r>
            <a:r>
              <a:rPr lang="en-US" sz="2800" dirty="0" smtClean="0"/>
              <a:t> </a:t>
            </a:r>
            <a:r>
              <a:rPr lang="en-US" sz="2800" dirty="0" err="1" smtClean="0"/>
              <a:t>peroksidase</a:t>
            </a:r>
            <a:r>
              <a:rPr lang="en-US" sz="2800" dirty="0" smtClean="0"/>
              <a:t> </a:t>
            </a:r>
            <a:r>
              <a:rPr lang="id-ID" sz="2800" dirty="0" smtClean="0"/>
              <a:t>  </a:t>
            </a:r>
          </a:p>
          <a:p>
            <a:pPr marL="514350" indent="28575">
              <a:buNone/>
            </a:pPr>
            <a:r>
              <a:rPr lang="en-US" sz="2800" dirty="0" smtClean="0"/>
              <a:t>(GSH-</a:t>
            </a:r>
            <a:r>
              <a:rPr lang="en-US" sz="2800" dirty="0" err="1" smtClean="0"/>
              <a:t>Px</a:t>
            </a:r>
            <a:r>
              <a:rPr lang="en-US" sz="2800" dirty="0" smtClean="0"/>
              <a:t> ), </a:t>
            </a:r>
            <a:r>
              <a:rPr lang="en-US" sz="2800" dirty="0" err="1" smtClean="0"/>
              <a:t>katalase</a:t>
            </a:r>
            <a:r>
              <a:rPr lang="en-US" sz="2800" dirty="0" smtClean="0"/>
              <a:t>, &amp; </a:t>
            </a:r>
            <a:r>
              <a:rPr lang="en-US" sz="2800" dirty="0" err="1" smtClean="0"/>
              <a:t>glutathion</a:t>
            </a:r>
            <a:r>
              <a:rPr lang="en-US" sz="2800" dirty="0" smtClean="0"/>
              <a:t> </a:t>
            </a:r>
            <a:r>
              <a:rPr lang="en-US" sz="2800" dirty="0" err="1" smtClean="0"/>
              <a:t>reduktase</a:t>
            </a:r>
            <a:r>
              <a:rPr lang="en-US" sz="2800" dirty="0" smtClean="0"/>
              <a:t>.</a:t>
            </a:r>
          </a:p>
          <a:p>
            <a:pPr marL="542925" indent="-542925"/>
            <a:r>
              <a:rPr lang="en-US" sz="2800" dirty="0" smtClean="0"/>
              <a:t>Yang </a:t>
            </a:r>
            <a:r>
              <a:rPr lang="en-US" sz="2800" dirty="0" err="1" smtClean="0"/>
              <a:t>terpenting</a:t>
            </a:r>
            <a:r>
              <a:rPr lang="en-US" sz="2800" dirty="0" smtClean="0"/>
              <a:t> SOD,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pertahanan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 </a:t>
            </a:r>
            <a:r>
              <a:rPr lang="en-US" sz="2800" dirty="0" err="1" smtClean="0"/>
              <a:t>kulit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melawan</a:t>
            </a:r>
            <a:r>
              <a:rPr lang="en-US" sz="2800" dirty="0" smtClean="0"/>
              <a:t> </a:t>
            </a:r>
            <a:r>
              <a:rPr lang="id-ID" sz="2800" dirty="0" smtClean="0"/>
              <a:t>RB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rgbClr val="0070C0"/>
                </a:solidFill>
              </a:rPr>
              <a:t>Non </a:t>
            </a:r>
            <a:r>
              <a:rPr lang="en-US" sz="2800" dirty="0" err="1" smtClean="0">
                <a:solidFill>
                  <a:srgbClr val="0070C0"/>
                </a:solidFill>
              </a:rPr>
              <a:t>Enzimatik</a:t>
            </a:r>
            <a:r>
              <a:rPr lang="id-ID" sz="2800" dirty="0" smtClean="0">
                <a:solidFill>
                  <a:srgbClr val="0070C0"/>
                </a:solidFill>
              </a:rPr>
              <a:t>/radical scavenging (eksogen) : 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542925" indent="-542925"/>
            <a:r>
              <a:rPr lang="id-ID" sz="2800" dirty="0" smtClean="0"/>
              <a:t>Tocoferol (proteksi membran lipid), </a:t>
            </a:r>
            <a:r>
              <a:rPr lang="el-GR" sz="2800" dirty="0" smtClean="0"/>
              <a:t>β</a:t>
            </a:r>
            <a:r>
              <a:rPr lang="id-ID" sz="2800" dirty="0" smtClean="0"/>
              <a:t> caroten, asam- askorbat (non lipid/darah), flavonoid (   resiko penyakit pembuluh darah)</a:t>
            </a:r>
            <a:endParaRPr lang="el-GR" sz="28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own Arrow 4"/>
          <p:cNvSpPr/>
          <p:nvPr/>
        </p:nvSpPr>
        <p:spPr>
          <a:xfrm>
            <a:off x="6477000" y="5486400"/>
            <a:ext cx="152400" cy="228600"/>
          </a:xfrm>
          <a:prstGeom prst="downArrow">
            <a:avLst>
              <a:gd name="adj1" fmla="val 50000"/>
              <a:gd name="adj2" fmla="val 45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33" y="228600"/>
            <a:ext cx="8725762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d-ID" sz="32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Peran Radikal Bebas dalam Menimbulkan Kerusakan</a:t>
            </a:r>
            <a:endParaRPr lang="en-GB" sz="3200" dirty="0" smtClean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066800" y="5029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800"/>
              <a:t>Radikal Bebas</a:t>
            </a:r>
            <a:endParaRPr lang="en-GB" sz="2800"/>
          </a:p>
        </p:txBody>
      </p:sp>
      <p:pic>
        <p:nvPicPr>
          <p:cNvPr id="17413" name="Picture 6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14525"/>
            <a:ext cx="5181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PENURUNAN FUNGSI PADA KULIT MENUA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600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49095" cy="76200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PERAN RADIKAL BEBAS PADA PENUAAN</a:t>
            </a:r>
            <a:endParaRPr lang="id-ID" sz="2900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ROS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d</a:t>
            </a:r>
            <a:r>
              <a:rPr lang="id-ID" sz="2800" dirty="0" smtClean="0"/>
              <a:t>a</a:t>
            </a:r>
            <a:r>
              <a:rPr lang="en-US" sz="2800" dirty="0" smtClean="0"/>
              <a:t>l</a:t>
            </a:r>
            <a:r>
              <a:rPr lang="id-ID" sz="2800" dirty="0" smtClean="0"/>
              <a:t>a</a:t>
            </a:r>
            <a:r>
              <a:rPr lang="en-US" sz="2800" dirty="0" smtClean="0"/>
              <a:t>m </a:t>
            </a:r>
            <a:r>
              <a:rPr lang="en-US" sz="2800" dirty="0" err="1" smtClean="0"/>
              <a:t>penuaan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ROS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deplesi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id-ID" sz="2800" dirty="0" smtClean="0">
                <a:sym typeface="Wingdings" pitchFamily="2" charset="2"/>
              </a:rPr>
              <a:t>&amp;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kerusakan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sistim</a:t>
            </a:r>
            <a:r>
              <a:rPr lang="en-US" sz="2800" dirty="0" smtClean="0">
                <a:sym typeface="Wingdings" pitchFamily="2" charset="2"/>
              </a:rPr>
              <a:t> A</a:t>
            </a:r>
            <a:r>
              <a:rPr lang="id-ID" sz="2800" dirty="0" smtClean="0">
                <a:sym typeface="Wingdings" pitchFamily="2" charset="2"/>
              </a:rPr>
              <a:t>nti </a:t>
            </a:r>
            <a:r>
              <a:rPr lang="en-US" sz="2800" dirty="0" smtClean="0">
                <a:sym typeface="Wingdings" pitchFamily="2" charset="2"/>
              </a:rPr>
              <a:t>O</a:t>
            </a:r>
            <a:r>
              <a:rPr lang="id-ID" sz="2800" dirty="0" smtClean="0">
                <a:sym typeface="Wingdings" pitchFamily="2" charset="2"/>
              </a:rPr>
              <a:t>ksidan</a:t>
            </a:r>
            <a:endParaRPr lang="en-US" sz="28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ROS  </a:t>
            </a:r>
            <a:r>
              <a:rPr lang="en-US" sz="2800" dirty="0" err="1" smtClean="0">
                <a:sym typeface="Wingdings" pitchFamily="2" charset="2"/>
              </a:rPr>
              <a:t>kerusakan</a:t>
            </a:r>
            <a:r>
              <a:rPr lang="en-US" sz="2800" dirty="0" smtClean="0">
                <a:sym typeface="Wingdings" pitchFamily="2" charset="2"/>
              </a:rPr>
              <a:t> DNA, RNA, protein &amp; </a:t>
            </a:r>
            <a:r>
              <a:rPr lang="en-US" sz="2800" dirty="0" err="1" smtClean="0">
                <a:sym typeface="Wingdings" pitchFamily="2" charset="2"/>
              </a:rPr>
              <a:t>membran</a:t>
            </a:r>
            <a:r>
              <a:rPr lang="en-US" sz="2800" dirty="0" smtClean="0">
                <a:sym typeface="Wingdings" pitchFamily="2" charset="2"/>
              </a:rPr>
              <a:t> sel.</a:t>
            </a:r>
            <a:r>
              <a:rPr lang="id-ID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Perubahan</a:t>
            </a:r>
            <a:r>
              <a:rPr lang="en-US" sz="2800" dirty="0" smtClean="0">
                <a:sym typeface="Wingdings" pitchFamily="2" charset="2"/>
              </a:rPr>
              <a:t> &amp; </a:t>
            </a:r>
            <a:r>
              <a:rPr lang="en-US" sz="2800" dirty="0" err="1" smtClean="0">
                <a:sym typeface="Wingdings" pitchFamily="2" charset="2"/>
              </a:rPr>
              <a:t>kerusakan</a:t>
            </a:r>
            <a:r>
              <a:rPr lang="en-US" sz="2800" dirty="0" smtClean="0">
                <a:sym typeface="Wingdings" pitchFamily="2" charset="2"/>
              </a:rPr>
              <a:t> molekul2 </a:t>
            </a:r>
            <a:r>
              <a:rPr lang="en-US" sz="2800" dirty="0" err="1" smtClean="0">
                <a:sym typeface="Wingdings" pitchFamily="2" charset="2"/>
              </a:rPr>
              <a:t>ini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berperan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dalam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penuaan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id-ID" sz="28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ROS j</a:t>
            </a:r>
            <a:r>
              <a:rPr lang="id-ID" sz="2800" dirty="0" smtClean="0"/>
              <a:t>u</a:t>
            </a:r>
            <a:r>
              <a:rPr lang="en-US" sz="2800" dirty="0" smtClean="0"/>
              <a:t>g</a:t>
            </a:r>
            <a:r>
              <a:rPr lang="id-ID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p</a:t>
            </a:r>
            <a:r>
              <a:rPr lang="id-ID" sz="2800" dirty="0" smtClean="0"/>
              <a:t>a</a:t>
            </a:r>
            <a:r>
              <a:rPr lang="en-US" sz="2800" dirty="0" smtClean="0"/>
              <a:t>d</a:t>
            </a:r>
            <a:r>
              <a:rPr lang="id-ID" sz="2800" dirty="0" smtClean="0"/>
              <a:t>a </a:t>
            </a:r>
            <a:r>
              <a:rPr lang="en-US" sz="2800" dirty="0" err="1" smtClean="0"/>
              <a:t>metabolisme</a:t>
            </a:r>
            <a:r>
              <a:rPr lang="en-US" sz="2800" dirty="0" smtClean="0"/>
              <a:t> </a:t>
            </a:r>
            <a:r>
              <a:rPr lang="en-US" sz="2800" dirty="0" err="1" smtClean="0"/>
              <a:t>kolagen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ROS t</a:t>
            </a:r>
            <a:r>
              <a:rPr lang="id-ID" sz="2800" dirty="0" smtClean="0"/>
              <a:t>i</a:t>
            </a:r>
            <a:r>
              <a:rPr lang="en-US" sz="2800" dirty="0" smtClean="0"/>
              <a:t>d</a:t>
            </a:r>
            <a:r>
              <a:rPr lang="id-ID" sz="2800" dirty="0" smtClean="0"/>
              <a:t>a</a:t>
            </a:r>
            <a:r>
              <a:rPr lang="en-US" sz="2800" dirty="0" smtClean="0"/>
              <a:t>k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menghancurkan</a:t>
            </a:r>
            <a:r>
              <a:rPr lang="en-US" sz="2800" dirty="0" smtClean="0"/>
              <a:t> </a:t>
            </a:r>
            <a:r>
              <a:rPr lang="en-US" sz="2800" dirty="0" err="1" smtClean="0"/>
              <a:t>kolagen</a:t>
            </a:r>
            <a:r>
              <a:rPr lang="en-US" sz="2800" dirty="0" smtClean="0"/>
              <a:t> t</a:t>
            </a:r>
            <a:r>
              <a:rPr lang="id-ID" sz="2800" dirty="0" smtClean="0"/>
              <a:t>a</a:t>
            </a:r>
            <a:r>
              <a:rPr lang="en-US" sz="2800" dirty="0" smtClean="0"/>
              <a:t>p</a:t>
            </a:r>
            <a:r>
              <a:rPr lang="id-ID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menginduksi</a:t>
            </a:r>
            <a:r>
              <a:rPr lang="en-US" sz="2800" dirty="0" smtClean="0"/>
              <a:t> </a:t>
            </a:r>
            <a:r>
              <a:rPr lang="en-US" sz="2800" dirty="0" err="1" smtClean="0"/>
              <a:t>matriks</a:t>
            </a:r>
            <a:r>
              <a:rPr lang="en-US" sz="2800" dirty="0" smtClean="0"/>
              <a:t> </a:t>
            </a:r>
            <a:r>
              <a:rPr lang="en-US" sz="2800" dirty="0" err="1" smtClean="0"/>
              <a:t>metaloproteinase</a:t>
            </a:r>
            <a:r>
              <a:rPr lang="en-US" sz="2800" dirty="0" smtClean="0"/>
              <a:t> </a:t>
            </a:r>
            <a:r>
              <a:rPr lang="id-ID" sz="2800" dirty="0" smtClean="0"/>
              <a:t>(</a:t>
            </a:r>
            <a:r>
              <a:rPr lang="en-US" sz="2800" dirty="0" smtClean="0"/>
              <a:t>MMPs</a:t>
            </a:r>
            <a:r>
              <a:rPr lang="id-ID" sz="2800" dirty="0" smtClean="0"/>
              <a:t>)</a:t>
            </a:r>
            <a:r>
              <a:rPr lang="en-US" sz="2800" dirty="0" smtClean="0"/>
              <a:t> </a:t>
            </a:r>
            <a:r>
              <a:rPr lang="id-ID" sz="2800" dirty="0" smtClean="0"/>
              <a:t> yaitu </a:t>
            </a:r>
            <a:r>
              <a:rPr lang="en-US" sz="2800" dirty="0" err="1" smtClean="0"/>
              <a:t>enzim</a:t>
            </a:r>
            <a:r>
              <a:rPr lang="en-US" sz="2800" dirty="0" smtClean="0"/>
              <a:t> y</a:t>
            </a:r>
            <a:r>
              <a:rPr lang="id-ID" sz="2800" dirty="0" smtClean="0"/>
              <a:t>an</a:t>
            </a:r>
            <a:r>
              <a:rPr lang="en-US" sz="2800" dirty="0" smtClean="0"/>
              <a:t>g </a:t>
            </a:r>
            <a:r>
              <a:rPr lang="en-US" sz="2800" dirty="0" err="1" smtClean="0"/>
              <a:t>bertanggung</a:t>
            </a:r>
            <a:r>
              <a:rPr lang="en-US" sz="2800" dirty="0" smtClean="0"/>
              <a:t> j</a:t>
            </a:r>
            <a:r>
              <a:rPr lang="id-ID" sz="2800" dirty="0" smtClean="0"/>
              <a:t>a</a:t>
            </a:r>
            <a:r>
              <a:rPr lang="en-US" sz="2800" dirty="0" smtClean="0"/>
              <a:t>w</a:t>
            </a:r>
            <a:r>
              <a:rPr lang="id-ID" sz="2800" dirty="0" smtClean="0"/>
              <a:t>a</a:t>
            </a:r>
            <a:r>
              <a:rPr lang="en-US" sz="2800" dirty="0" smtClean="0"/>
              <a:t>b </a:t>
            </a:r>
            <a:r>
              <a:rPr lang="id-ID" sz="2800" dirty="0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degradasi</a:t>
            </a:r>
            <a:r>
              <a:rPr lang="en-US" sz="2800" dirty="0" smtClean="0"/>
              <a:t> </a:t>
            </a:r>
            <a:r>
              <a:rPr lang="en-US" sz="2800" dirty="0" err="1" smtClean="0"/>
              <a:t>kolagen</a:t>
            </a:r>
            <a:endParaRPr lang="en-US" sz="2800" dirty="0" smtClean="0"/>
          </a:p>
          <a:p>
            <a:endParaRPr lang="en-US" dirty="0" smtClean="0">
              <a:sym typeface="Wingdings" pitchFamily="2" charset="2"/>
            </a:endParaRPr>
          </a:p>
          <a:p>
            <a:endParaRPr lang="id-ID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PERAN PAPARAN SUV PADA PENUAAN</a:t>
            </a:r>
            <a:endParaRPr lang="id-ID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Paparan</a:t>
            </a:r>
            <a:r>
              <a:rPr lang="en-US" dirty="0" smtClean="0">
                <a:sym typeface="Wingdings" pitchFamily="2" charset="2"/>
              </a:rPr>
              <a:t> UV  </a:t>
            </a:r>
            <a:r>
              <a:rPr lang="en-US" dirty="0" err="1" smtClean="0">
                <a:sym typeface="Wingdings" pitchFamily="2" charset="2"/>
              </a:rPr>
              <a:t>kerusakan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kulit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Paparan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dgn</a:t>
            </a:r>
            <a:r>
              <a:rPr lang="en-US" dirty="0" smtClean="0">
                <a:sym typeface="Wingdings" pitchFamily="2" charset="2"/>
              </a:rPr>
              <a:t> UV </a:t>
            </a:r>
            <a:r>
              <a:rPr lang="en-US" dirty="0" err="1" smtClean="0">
                <a:sym typeface="Wingdings" pitchFamily="2" charset="2"/>
              </a:rPr>
              <a:t>selama</a:t>
            </a:r>
            <a:r>
              <a:rPr lang="en-US" dirty="0" smtClean="0">
                <a:sym typeface="Wingdings" pitchFamily="2" charset="2"/>
              </a:rPr>
              <a:t> 10-20 </a:t>
            </a:r>
            <a:r>
              <a:rPr lang="en-US" dirty="0" err="1" smtClean="0">
                <a:sym typeface="Wingdings" pitchFamily="2" charset="2"/>
              </a:rPr>
              <a:t>menit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</a:t>
            </a:r>
            <a:r>
              <a:rPr lang="en-US" dirty="0" smtClean="0">
                <a:sym typeface="Wingdings" pitchFamily="2" charset="2"/>
              </a:rPr>
              <a:t> ↑ </a:t>
            </a:r>
            <a:r>
              <a:rPr lang="en-US" dirty="0" err="1" smtClean="0">
                <a:sym typeface="Wingdings" pitchFamily="2" charset="2"/>
              </a:rPr>
              <a:t>kadar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hidrogen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peroksid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endParaRPr lang="id-ID" dirty="0" smtClean="0"/>
          </a:p>
          <a:p>
            <a:r>
              <a:rPr lang="en-US" dirty="0" smtClean="0"/>
              <a:t>UVA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oksigen</a:t>
            </a:r>
            <a:r>
              <a:rPr lang="en-US" dirty="0" smtClean="0">
                <a:sym typeface="Wingdings" pitchFamily="2" charset="2"/>
              </a:rPr>
              <a:t> singlet &amp; </a:t>
            </a:r>
            <a:r>
              <a:rPr lang="en-US" dirty="0" err="1" smtClean="0">
                <a:sym typeface="Wingdings" pitchFamily="2" charset="2"/>
              </a:rPr>
              <a:t>hidrogen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peroksida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</a:t>
            </a:r>
            <a:r>
              <a:rPr lang="en-US" dirty="0" smtClean="0">
                <a:sym typeface="Wingdings" pitchFamily="2" charset="2"/>
              </a:rPr>
              <a:t>↑ MMP1,2,3</a:t>
            </a:r>
          </a:p>
          <a:p>
            <a:r>
              <a:rPr lang="en-US" dirty="0" smtClean="0">
                <a:sym typeface="Wingdings" pitchFamily="2" charset="2"/>
              </a:rPr>
              <a:t>UVB  </a:t>
            </a:r>
            <a:r>
              <a:rPr lang="en-US" dirty="0" err="1" smtClean="0">
                <a:sym typeface="Wingdings" pitchFamily="2" charset="2"/>
              </a:rPr>
              <a:t>radikal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hidroksil</a:t>
            </a:r>
            <a:r>
              <a:rPr lang="en-US" dirty="0" smtClean="0">
                <a:sym typeface="Wingdings" pitchFamily="2" charset="2"/>
              </a:rPr>
              <a:t> &amp; </a:t>
            </a:r>
            <a:r>
              <a:rPr lang="en-US" dirty="0" err="1" smtClean="0">
                <a:sym typeface="Wingdings" pitchFamily="2" charset="2"/>
              </a:rPr>
              <a:t>intermediet</a:t>
            </a:r>
            <a:r>
              <a:rPr lang="en-US" dirty="0" smtClean="0">
                <a:sym typeface="Wingdings" pitchFamily="2" charset="2"/>
              </a:rPr>
              <a:t> lipid </a:t>
            </a:r>
            <a:r>
              <a:rPr lang="en-US" dirty="0" err="1" smtClean="0">
                <a:sym typeface="Wingdings" pitchFamily="2" charset="2"/>
              </a:rPr>
              <a:t>peroksidase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</a:t>
            </a:r>
            <a:r>
              <a:rPr lang="en-US" dirty="0" smtClean="0">
                <a:sym typeface="Wingdings" pitchFamily="2" charset="2"/>
              </a:rPr>
              <a:t>↑ MMP 1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3</a:t>
            </a:r>
            <a:endParaRPr lang="id-ID" dirty="0" smtClean="0">
              <a:sym typeface="Wingdings" pitchFamily="2" charset="2"/>
            </a:endParaRPr>
          </a:p>
          <a:p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paparan</a:t>
            </a:r>
            <a:r>
              <a:rPr lang="en-US" dirty="0" smtClean="0"/>
              <a:t> UV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akumulasi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elastin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amorf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degradasi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kolagen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GB" sz="2800" smtClean="0">
              <a:solidFill>
                <a:srgbClr val="FFFF00"/>
              </a:solidFill>
            </a:endParaRPr>
          </a:p>
        </p:txBody>
      </p:sp>
      <p:pic>
        <p:nvPicPr>
          <p:cNvPr id="19459" name="Picture 4" descr="86FF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0" y="304800"/>
            <a:ext cx="5078413" cy="4525963"/>
          </a:xfrm>
          <a:noFill/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200400" y="57150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279525" y="5530850"/>
            <a:ext cx="649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371600" y="5029200"/>
            <a:ext cx="6781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800"/>
              <a:t>Berbagai UV, panjang gelombang &amp; tingkat kedalaman penetrasinya</a:t>
            </a:r>
            <a:endParaRPr lang="en-GB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33" y="228600"/>
            <a:ext cx="8725762" cy="762000"/>
          </a:xfrm>
        </p:spPr>
        <p:txBody>
          <a:bodyPr/>
          <a:lstStyle/>
          <a:p>
            <a:r>
              <a:rPr lang="id-ID" dirty="0" smtClean="0"/>
              <a:t>MANIFESTASI KLINIK</a:t>
            </a:r>
            <a:endParaRPr lang="id-ID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177" y="1143000"/>
            <a:ext cx="8554345" cy="5486400"/>
          </a:xfrm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sz="2800" dirty="0" smtClean="0"/>
              <a:t>Perubahan morfologi pada kulit menua merupakan kombinasi gambaran klinis penuaan intrinsik dan ekstrinsik</a:t>
            </a:r>
          </a:p>
          <a:p>
            <a:r>
              <a:rPr lang="id-ID" sz="2800" dirty="0" smtClean="0">
                <a:sym typeface="Wingdings" pitchFamily="2" charset="2"/>
              </a:rPr>
              <a:t>Penuaan intrinsik </a:t>
            </a:r>
            <a:r>
              <a:rPr lang="en-US" sz="2800" dirty="0" err="1" smtClean="0">
                <a:sym typeface="Wingdings" pitchFamily="2" charset="2"/>
              </a:rPr>
              <a:t>tampak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sebagai</a:t>
            </a:r>
            <a:endParaRPr lang="en-US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id-ID" sz="2800" dirty="0" smtClean="0">
                <a:sym typeface="Wingdings" pitchFamily="2" charset="2"/>
              </a:rPr>
              <a:t>	P</a:t>
            </a:r>
            <a:r>
              <a:rPr lang="en-US" sz="2800" dirty="0" err="1" smtClean="0">
                <a:sym typeface="Wingdings" pitchFamily="2" charset="2"/>
              </a:rPr>
              <a:t>enipisan</a:t>
            </a:r>
            <a:r>
              <a:rPr lang="en-US" sz="2800" dirty="0" smtClean="0">
                <a:sym typeface="Wingdings" pitchFamily="2" charset="2"/>
              </a:rPr>
              <a:t> epidermal</a:t>
            </a:r>
            <a:endParaRPr lang="id-ID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id-ID" sz="2800" dirty="0" smtClean="0">
                <a:sym typeface="Wingdings" pitchFamily="2" charset="2"/>
              </a:rPr>
              <a:t>	Kering, kerut, kendor, elastisitas </a:t>
            </a:r>
            <a:r>
              <a:rPr lang="en-US" sz="2800" dirty="0" smtClean="0">
                <a:sym typeface="Wingdings" pitchFamily="2" charset="2"/>
              </a:rPr>
              <a:t>↓</a:t>
            </a:r>
            <a:endParaRPr lang="id-ID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id-ID" sz="2800" dirty="0" smtClean="0">
                <a:sym typeface="Wingdings" pitchFamily="2" charset="2"/>
              </a:rPr>
              <a:t>	Lesi penuaan : keratosis seoreik, cherry angioma, lentigo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PERUBAHAN HISTOLOGIS PADA KULIT MENUA</a:t>
            </a:r>
            <a:endParaRPr lang="id-ID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18" name="Content Placeholder 11" descr="Histologic of Agin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lum bright="-10000" contrast="40000"/>
          </a:blip>
          <a:srcRect l="1990" t="15789" r="5188" b="10526"/>
          <a:stretch>
            <a:fillRect/>
          </a:stretch>
        </p:blipFill>
        <p:spPr>
          <a:xfrm>
            <a:off x="609600" y="1752600"/>
            <a:ext cx="7848600" cy="41148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18m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457200"/>
            <a:ext cx="5943600" cy="2362200"/>
          </a:xfrm>
          <a:noFill/>
        </p:spPr>
      </p:pic>
      <p:pic>
        <p:nvPicPr>
          <p:cNvPr id="23555" name="Picture 7" descr="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3733800"/>
            <a:ext cx="5867400" cy="2100263"/>
          </a:xfrm>
          <a:noFill/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1600200" y="29718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/>
              <a:t>Usia 18 bulan, belum ada kerusakan akibat paparan SM</a:t>
            </a:r>
            <a:endParaRPr lang="en-GB"/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981200" y="60960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/>
              <a:t>Umur 4 tahun, awal adanya kerusakan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7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301625"/>
            <a:ext cx="5257800" cy="2212975"/>
          </a:xfrm>
          <a:noFill/>
        </p:spPr>
      </p:pic>
      <p:pic>
        <p:nvPicPr>
          <p:cNvPr id="24579" name="Picture 5" descr="3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3429000"/>
            <a:ext cx="5181600" cy="2057400"/>
          </a:xfrm>
          <a:noFill/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133600" y="2757488"/>
            <a:ext cx="525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/>
              <a:t>Usia 17 tahun</a:t>
            </a:r>
            <a:endParaRPr lang="en-GB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438400" y="58674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/>
              <a:t>Usia 37 tahun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5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530225"/>
            <a:ext cx="5029200" cy="1831975"/>
          </a:xfrm>
          <a:noFill/>
        </p:spPr>
      </p:pic>
      <p:pic>
        <p:nvPicPr>
          <p:cNvPr id="25603" name="Picture 5" descr="6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3505200"/>
            <a:ext cx="4876800" cy="1905000"/>
          </a:xfrm>
          <a:noFill/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209800" y="26670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/>
              <a:t>Usia 52 tahun</a:t>
            </a:r>
            <a:endParaRPr lang="en-GB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743200" y="57912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/>
              <a:t>Usia 64 tahun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4906963"/>
          </a:xfrm>
        </p:spPr>
        <p:txBody>
          <a:bodyPr/>
          <a:lstStyle/>
          <a:p>
            <a:r>
              <a:rPr lang="id-ID" sz="2800" dirty="0" smtClean="0">
                <a:sym typeface="Wingdings" pitchFamily="2" charset="2"/>
              </a:rPr>
              <a:t>Penuaan ekstrinsik tampak :</a:t>
            </a:r>
            <a:endParaRPr lang="en-US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 </a:t>
            </a:r>
            <a:r>
              <a:rPr lang="id-ID" sz="2800" dirty="0" smtClean="0">
                <a:sym typeface="Wingdings" pitchFamily="2" charset="2"/>
              </a:rPr>
              <a:t>	Kulit menebal, kering dan k</a:t>
            </a:r>
            <a:r>
              <a:rPr lang="en-US" sz="2800" dirty="0" err="1" smtClean="0">
                <a:sym typeface="Wingdings" pitchFamily="2" charset="2"/>
              </a:rPr>
              <a:t>asar</a:t>
            </a:r>
            <a:endParaRPr lang="id-ID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id-ID" sz="2800" dirty="0" smtClean="0">
                <a:sym typeface="Wingdings" pitchFamily="2" charset="2"/>
              </a:rPr>
              <a:t>	Kerut dalam dan tidak hilang dengan peregangan</a:t>
            </a:r>
          </a:p>
          <a:p>
            <a:pPr>
              <a:buNone/>
            </a:pPr>
            <a:r>
              <a:rPr lang="id-ID" sz="2800" dirty="0" smtClean="0">
                <a:sym typeface="Wingdings" pitchFamily="2" charset="2"/>
              </a:rPr>
              <a:t>	Warna kulit pucat dengan teleangiektasi dan bercak pigmentasi</a:t>
            </a:r>
          </a:p>
          <a:p>
            <a:pPr>
              <a:buNone/>
            </a:pPr>
            <a:r>
              <a:rPr lang="id-ID" sz="2800" dirty="0" smtClean="0">
                <a:sym typeface="Wingdings" pitchFamily="2" charset="2"/>
              </a:rPr>
              <a:t>	Dapat berlanjut menjadi keratosis aktinik, Ca sel basal, KSS  </a:t>
            </a:r>
            <a:endParaRPr lang="en-US" sz="2800" dirty="0" smtClean="0">
              <a:sym typeface="Wingdings" pitchFamily="2" charset="2"/>
            </a:endParaRP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KERUSAKAN KULIT AKTINIK</a:t>
            </a:r>
            <a:endParaRPr lang="id-ID" dirty="0"/>
          </a:p>
        </p:txBody>
      </p:sp>
      <p:pic>
        <p:nvPicPr>
          <p:cNvPr id="4" name="Content Placeholder 3" descr="Actinically Ski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l="2076" t="3706" r="4525" b="7339"/>
          <a:stretch>
            <a:fillRect/>
          </a:stretch>
        </p:blipFill>
        <p:spPr>
          <a:xfrm>
            <a:off x="381000" y="1447800"/>
            <a:ext cx="8286750" cy="441960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PENGERTIAN</a:t>
            </a:r>
            <a:endParaRPr lang="id-ID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696200" cy="4648200"/>
          </a:xfrm>
        </p:spPr>
        <p:txBody>
          <a:bodyPr>
            <a:normAutofit/>
          </a:bodyPr>
          <a:lstStyle/>
          <a:p>
            <a:pPr marL="812800" indent="-812800" eaLnBrk="1" hangingPunct="1">
              <a:buNone/>
            </a:pPr>
            <a:r>
              <a:rPr lang="id-ID" sz="2800" dirty="0" smtClean="0"/>
              <a:t>Penuaan  atau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id-ID" sz="2800" dirty="0" smtClean="0"/>
              <a:t>menua adalah suatu akumulasi berbagai perubahan patologis di dalam sel dan jaringan yang terjadi seiring waktu. </a:t>
            </a:r>
          </a:p>
          <a:p>
            <a:pPr marL="812800" indent="-812800" eaLnBrk="1" hangingPunct="1">
              <a:buNone/>
            </a:pPr>
            <a:r>
              <a:rPr lang="id-ID" sz="2800" dirty="0" smtClean="0"/>
              <a:t>Proses yang terjadi berupa hilangnya kemampuan jaringan untuk memperbaiki atau mengganti diri dan mempertahankan fungsinya secara perlahan-lahan.</a:t>
            </a:r>
          </a:p>
          <a:p>
            <a:pPr marL="812800" indent="-812800" eaLnBrk="1" hangingPunct="1">
              <a:buNone/>
            </a:pPr>
            <a:r>
              <a:rPr lang="id-ID" sz="2800" dirty="0" smtClean="0"/>
              <a:t>Ada 2 proses penuaan, penuaan intrinsik (sejati) dan penuaan ekstrinsik</a:t>
            </a:r>
          </a:p>
          <a:p>
            <a:pPr marL="812800" indent="-812800"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89013"/>
          </a:xfrm>
        </p:spPr>
        <p:txBody>
          <a:bodyPr/>
          <a:lstStyle/>
          <a:p>
            <a:pPr algn="ctr" eaLnBrk="1" hangingPunct="1"/>
            <a:endParaRPr lang="en-GB" sz="3200" i="1" smtClean="0">
              <a:solidFill>
                <a:schemeClr val="tx1"/>
              </a:solidFill>
            </a:endParaRPr>
          </a:p>
        </p:txBody>
      </p:sp>
      <p:pic>
        <p:nvPicPr>
          <p:cNvPr id="29699" name="Picture 4" descr="86FF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4488" y="990600"/>
            <a:ext cx="5915025" cy="3798888"/>
          </a:xfrm>
          <a:noFill/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219200" y="52578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800"/>
              <a:t>Tampilan </a:t>
            </a:r>
            <a:r>
              <a:rPr lang="id-ID" sz="2800" i="1"/>
              <a:t>photoaging</a:t>
            </a:r>
            <a:endParaRPr lang="en-GB" sz="28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19800"/>
            <a:ext cx="7772400" cy="1143000"/>
          </a:xfrm>
        </p:spPr>
        <p:txBody>
          <a:bodyPr/>
          <a:lstStyle/>
          <a:p>
            <a:pPr algn="ctr" eaLnBrk="1" hangingPunct="1"/>
            <a:r>
              <a:rPr lang="id-ID" smtClean="0"/>
              <a:t>Gambaran penuaan</a:t>
            </a:r>
            <a:endParaRPr lang="en-GB" smtClean="0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4400"/>
            <a:ext cx="7543800" cy="4800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1371600"/>
          </a:xfrm>
        </p:spPr>
        <p:txBody>
          <a:bodyPr/>
          <a:lstStyle/>
          <a:p>
            <a:pPr algn="ctr" eaLnBrk="1" hangingPunct="1"/>
            <a:r>
              <a:rPr lang="id-ID" smtClean="0"/>
              <a:t>Gambaran penuaan</a:t>
            </a:r>
            <a:endParaRPr lang="en-GB" smtClean="0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762000"/>
            <a:ext cx="7467600" cy="4495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15000"/>
            <a:ext cx="7772400" cy="1219200"/>
          </a:xfrm>
        </p:spPr>
        <p:txBody>
          <a:bodyPr/>
          <a:lstStyle/>
          <a:p>
            <a:pPr algn="ctr" eaLnBrk="1" hangingPunct="1"/>
            <a:r>
              <a:rPr lang="id-ID" smtClean="0"/>
              <a:t>Gambaran penuaan</a:t>
            </a:r>
            <a:endParaRPr lang="en-GB" smtClean="0"/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990600"/>
            <a:ext cx="7086600" cy="4495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914400"/>
          </a:xfrm>
        </p:spPr>
        <p:txBody>
          <a:bodyPr/>
          <a:lstStyle/>
          <a:p>
            <a:pPr algn="ctr" eaLnBrk="1" hangingPunct="1"/>
            <a:r>
              <a:rPr lang="id-ID" smtClean="0"/>
              <a:t>Gambaran penuaan</a:t>
            </a:r>
            <a:endParaRPr lang="en-GB" smtClean="0"/>
          </a:p>
        </p:txBody>
      </p:sp>
      <p:pic>
        <p:nvPicPr>
          <p:cNvPr id="3379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3276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04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33" y="228600"/>
            <a:ext cx="8725762" cy="838200"/>
          </a:xfrm>
        </p:spPr>
        <p:txBody>
          <a:bodyPr/>
          <a:lstStyle/>
          <a:p>
            <a:r>
              <a:rPr lang="id-ID" dirty="0" smtClean="0"/>
              <a:t>FASE PROSES PENUAAN</a:t>
            </a:r>
            <a:endParaRPr lang="id-ID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Fase Subklinik (25-35)</a:t>
            </a:r>
          </a:p>
          <a:p>
            <a:pPr marL="457200" indent="-457200">
              <a:buNone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id-ID" dirty="0" smtClean="0">
                <a:sym typeface="Wingdings" pitchFamily="2" charset="2"/>
              </a:rPr>
              <a:t>Produksi h</a:t>
            </a:r>
            <a:r>
              <a:rPr lang="en-US" dirty="0" err="1" smtClean="0">
                <a:sym typeface="Wingdings" pitchFamily="2" charset="2"/>
              </a:rPr>
              <a:t>ormon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 testoteron, growth hormon dan estrogen mulai menurun. Adanya radikal bebas mulai menyebabkan kerusakan sel namun belum tampak tanda2 penuaan.</a:t>
            </a:r>
            <a:endParaRPr lang="en-US" dirty="0" smtClean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Fase Transisi (35-450</a:t>
            </a:r>
          </a:p>
          <a:p>
            <a:pPr marL="457200" indent="-457200">
              <a:buNone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id-ID" dirty="0" smtClean="0">
                <a:sym typeface="Wingdings" pitchFamily="2" charset="2"/>
              </a:rPr>
              <a:t>Produksi h</a:t>
            </a:r>
            <a:r>
              <a:rPr lang="en-US" dirty="0" err="1" smtClean="0">
                <a:sym typeface="Wingdings" pitchFamily="2" charset="2"/>
              </a:rPr>
              <a:t>ormon</a:t>
            </a:r>
            <a:r>
              <a:rPr lang="id-ID" dirty="0" smtClean="0">
                <a:sym typeface="Wingdings" pitchFamily="2" charset="2"/>
              </a:rPr>
              <a:t> berkurang 25%. Gejala penuaan mulai tampak seperti : berkurangnya kemampuan penglihatan dan pendengaran, rambut beruban, elastisitas kulit hilang dan timbul pigmentasi,gairah sexual berkurang. Kerusakan akibat radikal bebas menyebabkan penyakit penuaan (Ca, artritis, pelupa, diabetes dan penyakit arteri koroner. </a:t>
            </a:r>
            <a:endParaRPr lang="en-US" dirty="0" smtClean="0">
              <a:sym typeface="Wingdings" pitchFamily="2" charset="2"/>
            </a:endParaRPr>
          </a:p>
          <a:p>
            <a:pPr marL="449263" indent="-449263">
              <a:buNone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			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33" y="228600"/>
            <a:ext cx="8725762" cy="838200"/>
          </a:xfrm>
        </p:spPr>
        <p:txBody>
          <a:bodyPr/>
          <a:lstStyle/>
          <a:p>
            <a:r>
              <a:rPr lang="id-ID" dirty="0" smtClean="0"/>
              <a:t>FASE PROSES PENUAAN</a:t>
            </a:r>
            <a:endParaRPr lang="id-ID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Fase </a:t>
            </a: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Klinik (diatas 45 tahun)</a:t>
            </a:r>
            <a:endParaRPr lang="id-ID" b="1" dirty="0" smtClean="0">
              <a:solidFill>
                <a:srgbClr val="00B0F0"/>
              </a:solidFill>
              <a:sym typeface="Wingdings" pitchFamily="2" charset="2"/>
            </a:endParaRPr>
          </a:p>
          <a:p>
            <a:pPr marL="449263" indent="-449263">
              <a:buNone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id-ID" dirty="0" smtClean="0">
                <a:sym typeface="Wingdings" pitchFamily="2" charset="2"/>
              </a:rPr>
              <a:t>Selain kadar ho</a:t>
            </a:r>
            <a:r>
              <a:rPr lang="en-US" dirty="0" err="1" smtClean="0">
                <a:sym typeface="Wingdings" pitchFamily="2" charset="2"/>
              </a:rPr>
              <a:t>rmon</a:t>
            </a:r>
            <a:r>
              <a:rPr lang="id-ID" dirty="0" smtClean="0">
                <a:sym typeface="Wingdings" pitchFamily="2" charset="2"/>
              </a:rPr>
              <a:t> yang semakin menurun kemampuan menyerap nutrisi, vitamin dan mineral juga makin berkurang sehingga masa otot berkurang namun terjadi peningkatan lemak tubuh. Mulai timbul penyakit2 degeneratif akibat kegagalan sistem organ.</a:t>
            </a:r>
            <a:endParaRPr lang="en-US" dirty="0" smtClean="0">
              <a:sym typeface="Wingdings" pitchFamily="2" charset="2"/>
            </a:endParaRPr>
          </a:p>
          <a:p>
            <a:pPr marL="449263" indent="-449263">
              <a:buNone/>
            </a:pPr>
            <a:r>
              <a:rPr lang="id-ID" b="1" dirty="0" smtClean="0">
                <a:solidFill>
                  <a:srgbClr val="00B0F0"/>
                </a:solidFill>
                <a:sym typeface="Wingdings" pitchFamily="2" charset="2"/>
              </a:rPr>
              <a:t>			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301625"/>
            <a:ext cx="7489825" cy="993775"/>
          </a:xfrm>
        </p:spPr>
        <p:txBody>
          <a:bodyPr/>
          <a:lstStyle/>
          <a:p>
            <a:pPr eaLnBrk="1" hangingPunct="1"/>
            <a:r>
              <a:rPr lang="id-ID" dirty="0" smtClean="0"/>
              <a:t>PROSES MENUA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sz="2800" dirty="0" smtClean="0"/>
              <a:t>B</a:t>
            </a:r>
            <a:r>
              <a:rPr lang="id-ID" sz="2800" dirty="0" smtClean="0"/>
              <a:t>erlangsung secara perlahan, kapan dimulai dan terhentinya pertumbuhan fisik tidak jelas.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id-ID" sz="2800" dirty="0" smtClean="0"/>
              <a:t>Merupakan interaksi antara 2 teori, yaitu :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Teori</a:t>
            </a:r>
            <a:r>
              <a:rPr lang="en-US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Programatik</a:t>
            </a:r>
            <a:r>
              <a:rPr lang="id-ID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(genetik)</a:t>
            </a:r>
            <a:endParaRPr lang="en-US" sz="2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id-ID" sz="2800" dirty="0" smtClean="0"/>
              <a:t>	</a:t>
            </a:r>
            <a:r>
              <a:rPr lang="en-US" sz="2800" dirty="0" err="1" smtClean="0"/>
              <a:t>Penuaan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ditetapkan</a:t>
            </a:r>
            <a:r>
              <a:rPr lang="id-ID" sz="2800" dirty="0" smtClean="0"/>
              <a:t> sebagai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genetik</a:t>
            </a:r>
            <a:r>
              <a:rPr lang="en-US" sz="2800" dirty="0" smtClean="0"/>
              <a:t> </a:t>
            </a:r>
            <a:r>
              <a:rPr lang="en-US" sz="2800" dirty="0" err="1" smtClean="0"/>
              <a:t>bawaan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2. </a:t>
            </a:r>
            <a:r>
              <a:rPr lang="en-US" sz="2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Teori</a:t>
            </a:r>
            <a:r>
              <a:rPr lang="en-US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stochastic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id-ID" sz="2800" dirty="0" smtClean="0"/>
              <a:t>	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gen</a:t>
            </a:r>
            <a:r>
              <a:rPr lang="id-ID" sz="2800" dirty="0" smtClean="0"/>
              <a:t> &amp; protein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id-ID" sz="2800" dirty="0" smtClean="0"/>
              <a:t>mengakibatkan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penuaan</a:t>
            </a:r>
            <a:r>
              <a:rPr lang="en-US" sz="2800" dirty="0" smtClean="0">
                <a:sym typeface="Wingdings" pitchFamily="2" charset="2"/>
              </a:rPr>
              <a:t> &amp; </a:t>
            </a:r>
            <a:r>
              <a:rPr lang="en-US" sz="2800" dirty="0" err="1" smtClean="0">
                <a:sym typeface="Wingdings" pitchFamily="2" charset="2"/>
              </a:rPr>
              <a:t>kegagalan</a:t>
            </a:r>
            <a:r>
              <a:rPr lang="en-US" sz="2800" dirty="0" smtClean="0">
                <a:sym typeface="Wingdings" pitchFamily="2" charset="2"/>
              </a:rPr>
              <a:t> homeostasis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BEBERAPA TEORI PROSES PENUAAN</a:t>
            </a:r>
            <a:endParaRPr lang="id-ID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T</a:t>
            </a:r>
            <a:r>
              <a:rPr lang="id-ID" dirty="0" smtClean="0"/>
              <a:t>eori Radikal Bebas</a:t>
            </a:r>
          </a:p>
          <a:p>
            <a:pPr>
              <a:buClr>
                <a:schemeClr val="tx1"/>
              </a:buClr>
              <a:buNone/>
            </a:pPr>
            <a:r>
              <a:rPr lang="id-ID" i="1" dirty="0" smtClean="0"/>
              <a:t>		Radikal bebas adalah elektron tubuh yang tidak berpasangan dan berusaha mencari pasangan agar stabil. Sebelum mendapatkan pasangan radikal bebas akan terus merusak sel normal tubuh dan mengakibatkan sel rusak/menua . Radikal bebas timbul akibat proses metabolisme sel, olah raga, polusi dan asap rokok dan paparan </a:t>
            </a:r>
            <a:r>
              <a:rPr lang="en-US" dirty="0" smtClean="0">
                <a:sym typeface="Wingdings" pitchFamily="2" charset="2"/>
              </a:rPr>
              <a:t>☼</a:t>
            </a:r>
            <a:endParaRPr lang="id-ID" dirty="0" smtClean="0">
              <a:sym typeface="Wingdings" pitchFamily="2" charset="2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T</a:t>
            </a:r>
            <a:r>
              <a:rPr lang="id-ID" dirty="0" smtClean="0"/>
              <a:t>eori Replikasi DNA</a:t>
            </a:r>
          </a:p>
          <a:p>
            <a:pPr>
              <a:buClr>
                <a:schemeClr val="tx1"/>
              </a:buClr>
              <a:buNone/>
            </a:pPr>
            <a:r>
              <a:rPr lang="id-ID" i="1" dirty="0" smtClean="0"/>
              <a:t>		Proses menua akibat kesalahan masa replikasi DNA. Kerusakan DNA menyebabkan pengurangan kemampuan replikasi DNA. Pada usia 70 an diperkirakan kemampuan replikasi tsb hilang 50%</a:t>
            </a:r>
            <a:endParaRPr lang="en-US" dirty="0" smtClean="0">
              <a:sym typeface="Wingdings" pitchFamily="2" charset="2"/>
            </a:endParaRPr>
          </a:p>
          <a:p>
            <a:pPr marL="457200" indent="-457200">
              <a:buNone/>
            </a:pPr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7938" cy="6096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3600" b="1" dirty="0" smtClean="0">
              <a:solidFill>
                <a:srgbClr val="FFCCCC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66800"/>
            <a:ext cx="7783512" cy="541020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 smtClean="0"/>
              <a:t>T</a:t>
            </a:r>
            <a:r>
              <a:rPr lang="id-ID" dirty="0" smtClean="0"/>
              <a:t>eori Kelainan Alat (orgell error theory)</a:t>
            </a:r>
          </a:p>
          <a:p>
            <a:pPr>
              <a:buClr>
                <a:schemeClr val="tx1"/>
              </a:buClr>
              <a:buNone/>
            </a:pPr>
            <a:r>
              <a:rPr lang="id-ID" i="1" dirty="0" smtClean="0"/>
              <a:t>		Kesalahan transkripsi DNA menghasilkan RNA yang tak sempurna dan berakibat kelainan enzim dan protein intra seluler. Fungsi sel menjadi menjadi berkurang, rusak dan terjadi kematian sel.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 startAt="4"/>
            </a:pPr>
            <a:r>
              <a:rPr lang="en-US" dirty="0" smtClean="0"/>
              <a:t>T</a:t>
            </a:r>
            <a:r>
              <a:rPr lang="id-ID" dirty="0" smtClean="0"/>
              <a:t>eori Ikatan Silang (cross linkage)</a:t>
            </a:r>
          </a:p>
          <a:p>
            <a:pPr>
              <a:buClr>
                <a:schemeClr val="tx1"/>
              </a:buClr>
              <a:buNone/>
            </a:pPr>
            <a:r>
              <a:rPr lang="id-ID" i="1" dirty="0" smtClean="0"/>
              <a:t>		Ikatan silang yang progresif antara protein protein intraseluler dan interseluler pada serabut kolagen menyebabkan penurunan elastisitas dan kelenturan kolagen membran basalis atau substansia dasar jaringan penyambung sehingga terjadi kerusakan organ</a:t>
            </a:r>
            <a:endParaRPr lang="en-US" dirty="0" smtClean="0">
              <a:sym typeface="Wingdings" pitchFamily="2" charset="2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Telomer</a:t>
            </a:r>
            <a:endParaRPr lang="id-ID" dirty="0" smtClean="0"/>
          </a:p>
          <a:p>
            <a:r>
              <a:rPr lang="en-US" i="1" dirty="0" err="1" smtClean="0"/>
              <a:t>Termasuk</a:t>
            </a:r>
            <a:r>
              <a:rPr lang="en-US" i="1" dirty="0" smtClean="0"/>
              <a:t> </a:t>
            </a:r>
            <a:r>
              <a:rPr lang="en-US" i="1" dirty="0" err="1" smtClean="0"/>
              <a:t>teori</a:t>
            </a:r>
            <a:r>
              <a:rPr lang="en-US" i="1" dirty="0" smtClean="0"/>
              <a:t> </a:t>
            </a:r>
            <a:r>
              <a:rPr lang="en-US" i="1" dirty="0" err="1" smtClean="0"/>
              <a:t>programatik</a:t>
            </a:r>
            <a:r>
              <a:rPr lang="en-US" i="1" dirty="0" smtClean="0"/>
              <a:t>  </a:t>
            </a:r>
          </a:p>
          <a:p>
            <a:r>
              <a:rPr lang="en-US" i="1" dirty="0" err="1" smtClean="0"/>
              <a:t>Telomer</a:t>
            </a:r>
            <a:r>
              <a:rPr lang="en-US" i="1" dirty="0" smtClean="0"/>
              <a:t> </a:t>
            </a:r>
            <a:r>
              <a:rPr lang="id-ID" i="1" dirty="0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rangkaian</a:t>
            </a:r>
            <a:r>
              <a:rPr lang="en-US" i="1" dirty="0" smtClean="0"/>
              <a:t> </a:t>
            </a:r>
            <a:r>
              <a:rPr lang="en-US" i="1" dirty="0" err="1" smtClean="0"/>
              <a:t>asam</a:t>
            </a:r>
            <a:r>
              <a:rPr lang="en-US" i="1" dirty="0" smtClean="0"/>
              <a:t> </a:t>
            </a:r>
            <a:r>
              <a:rPr lang="en-US" i="1" dirty="0" err="1" smtClean="0"/>
              <a:t>nukleat</a:t>
            </a:r>
            <a:r>
              <a:rPr lang="en-US" i="1" dirty="0" smtClean="0"/>
              <a:t> </a:t>
            </a:r>
            <a:r>
              <a:rPr lang="id-ID" i="1" dirty="0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ujung</a:t>
            </a:r>
            <a:r>
              <a:rPr lang="en-US" i="1" dirty="0" smtClean="0"/>
              <a:t> </a:t>
            </a:r>
            <a:r>
              <a:rPr lang="en-US" i="1" dirty="0" err="1" smtClean="0"/>
              <a:t>kromosom</a:t>
            </a:r>
            <a:r>
              <a:rPr lang="id-ID" i="1" dirty="0" smtClean="0"/>
              <a:t> yang</a:t>
            </a:r>
            <a:r>
              <a:rPr lang="en-US" i="1" dirty="0" smtClean="0"/>
              <a:t> </a:t>
            </a:r>
            <a:r>
              <a:rPr lang="en-US" i="1" dirty="0" err="1" smtClean="0"/>
              <a:t>berfungsi</a:t>
            </a:r>
            <a:r>
              <a:rPr lang="en-US" i="1" dirty="0" smtClean="0"/>
              <a:t> </a:t>
            </a:r>
            <a:r>
              <a:rPr lang="id-ID" i="1" dirty="0" smtClean="0"/>
              <a:t>menjaga keutuhan </a:t>
            </a:r>
            <a:r>
              <a:rPr lang="en-US" i="1" dirty="0" err="1" smtClean="0"/>
              <a:t>kromosom</a:t>
            </a:r>
            <a:endParaRPr lang="en-US" i="1" dirty="0" smtClean="0"/>
          </a:p>
          <a:p>
            <a:r>
              <a:rPr lang="id-ID" i="1" dirty="0" smtClean="0"/>
              <a:t>Setiap kali s</a:t>
            </a:r>
            <a:r>
              <a:rPr lang="en-US" i="1" dirty="0" smtClean="0"/>
              <a:t>el </a:t>
            </a:r>
            <a:r>
              <a:rPr lang="en-US" i="1" dirty="0" err="1" smtClean="0"/>
              <a:t>membelah</a:t>
            </a:r>
            <a:r>
              <a:rPr lang="id-ID" i="1" dirty="0" smtClean="0"/>
              <a:t>, ujung telomer menjadi lebih pendek. Jika ujung telomer sudah pendek kemampuan membelah berkurang dan akhirnya tidak dapat membelah lagi </a:t>
            </a:r>
            <a:r>
              <a:rPr lang="en-US" i="1" dirty="0" smtClean="0">
                <a:sym typeface="Wingdings" pitchFamily="2" charset="2"/>
              </a:rPr>
              <a:t></a:t>
            </a:r>
            <a:r>
              <a:rPr lang="id-ID" i="1" dirty="0" smtClean="0">
                <a:sym typeface="Wingdings" pitchFamily="2" charset="2"/>
              </a:rPr>
              <a:t> mati</a:t>
            </a:r>
            <a:endParaRPr lang="en-US" i="1" dirty="0" smtClean="0">
              <a:sym typeface="Wingdings" pitchFamily="2" charset="2"/>
            </a:endParaRPr>
          </a:p>
          <a:p>
            <a:r>
              <a:rPr lang="id-ID" i="1" dirty="0" smtClean="0">
                <a:sym typeface="Wingdings" pitchFamily="2" charset="2"/>
              </a:rPr>
              <a:t>P</a:t>
            </a:r>
            <a:r>
              <a:rPr lang="en-US" i="1" dirty="0" err="1" smtClean="0">
                <a:sym typeface="Wingdings" pitchFamily="2" charset="2"/>
              </a:rPr>
              <a:t>emendekan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telomer</a:t>
            </a:r>
            <a:r>
              <a:rPr lang="en-US" i="1" dirty="0" smtClean="0">
                <a:sym typeface="Wingdings" pitchFamily="2" charset="2"/>
              </a:rPr>
              <a:t>  jam </a:t>
            </a:r>
            <a:r>
              <a:rPr lang="en-US" i="1" dirty="0" err="1" smtClean="0">
                <a:sym typeface="Wingdings" pitchFamily="2" charset="2"/>
              </a:rPr>
              <a:t>biologis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dlm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penuaan</a:t>
            </a:r>
            <a:r>
              <a:rPr lang="en-US" i="1" dirty="0" smtClean="0">
                <a:sym typeface="Wingdings" pitchFamily="2" charset="2"/>
              </a:rPr>
              <a:t> sel.</a:t>
            </a:r>
            <a:endParaRPr lang="en-US" i="1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555</TotalTime>
  <Words>735</Words>
  <Application>Microsoft Office PowerPoint</Application>
  <PresentationFormat>On-screen Show (4:3)</PresentationFormat>
  <Paragraphs>139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Thatch</vt:lpstr>
      <vt:lpstr>SKIN AGING ~ B</vt:lpstr>
      <vt:lpstr>PENURUNAN FUNGSI PADA KULIT MENUA</vt:lpstr>
      <vt:lpstr>PENGERTIAN</vt:lpstr>
      <vt:lpstr>FASE PROSES PENUAAN</vt:lpstr>
      <vt:lpstr>FASE PROSES PENUAAN</vt:lpstr>
      <vt:lpstr>PROSES MENUA</vt:lpstr>
      <vt:lpstr>BEBERAPA TEORI PROSES PENUAAN</vt:lpstr>
      <vt:lpstr>Slide 8</vt:lpstr>
      <vt:lpstr>Slide 9</vt:lpstr>
      <vt:lpstr>BEBERAPA TEORI LAIN</vt:lpstr>
      <vt:lpstr>Slide 11</vt:lpstr>
      <vt:lpstr>Slide 12</vt:lpstr>
      <vt:lpstr>FAKTOR YANG MEMPENGARUHI PROSES MENUA</vt:lpstr>
      <vt:lpstr>Faktor Intrinsik</vt:lpstr>
      <vt:lpstr>  Faktor Ekstrinsik</vt:lpstr>
      <vt:lpstr>Slide 16</vt:lpstr>
      <vt:lpstr>PERAN RADIKAL BEBAS PADA PENUAAN</vt:lpstr>
      <vt:lpstr>Sistem Antioksidan Kulit</vt:lpstr>
      <vt:lpstr>Peran Radikal Bebas dalam Menimbulkan Kerusakan</vt:lpstr>
      <vt:lpstr>PERAN RADIKAL BEBAS PADA PENUAAN</vt:lpstr>
      <vt:lpstr>PERAN PAPARAN SUV PADA PENUAAN</vt:lpstr>
      <vt:lpstr>Slide 22</vt:lpstr>
      <vt:lpstr>MANIFESTASI KLINIK</vt:lpstr>
      <vt:lpstr>PERUBAHAN HISTOLOGIS PADA KULIT MENUA</vt:lpstr>
      <vt:lpstr>Slide 25</vt:lpstr>
      <vt:lpstr>Slide 26</vt:lpstr>
      <vt:lpstr>Slide 27</vt:lpstr>
      <vt:lpstr>Slide 28</vt:lpstr>
      <vt:lpstr>KERUSAKAN KULIT AKTINIK</vt:lpstr>
      <vt:lpstr>Slide 30</vt:lpstr>
      <vt:lpstr>Slide 31</vt:lpstr>
      <vt:lpstr>Slide 32</vt:lpstr>
      <vt:lpstr>Slide 33</vt:lpstr>
      <vt:lpstr>Slide 34</vt:lpstr>
      <vt:lpstr>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Namto Heru P.</dc:creator>
  <cp:lastModifiedBy>ZENBOOK</cp:lastModifiedBy>
  <cp:revision>76</cp:revision>
  <dcterms:created xsi:type="dcterms:W3CDTF">2014-02-21T12:45:15Z</dcterms:created>
  <dcterms:modified xsi:type="dcterms:W3CDTF">2014-03-15T01:35:04Z</dcterms:modified>
</cp:coreProperties>
</file>