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8098" y="1905000"/>
            <a:ext cx="7352079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7391400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30425"/>
            <a:ext cx="7010401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9" y="3733800"/>
            <a:ext cx="7010401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 userDrawn="1"/>
        </p:nvGrpSpPr>
        <p:grpSpPr>
          <a:xfrm>
            <a:off x="0" y="1143000"/>
            <a:ext cx="9049266" cy="571500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3" y="228600"/>
            <a:ext cx="8725762" cy="9445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77" y="1371600"/>
            <a:ext cx="8554345" cy="5257800"/>
          </a:xfrm>
          <a:solidFill>
            <a:schemeClr val="bg1">
              <a:lumMod val="95000"/>
              <a:alpha val="40000"/>
            </a:schemeClr>
          </a:solidFill>
        </p:spPr>
        <p:txBody>
          <a:bodyPr/>
          <a:lstStyle>
            <a:lvl1pPr marL="274320" indent="-274320">
              <a:buClr>
                <a:srgbClr val="FF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1pPr>
            <a:lvl2pPr marL="548640" indent="-182880">
              <a:buClr>
                <a:srgbClr val="00B05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-228600">
              <a:buClr>
                <a:srgbClr val="0000FF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188720" indent="-228600"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E34BBC-1F7A-442C-A8B6-D3D9F8563A9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BF3285-265C-467E-BB37-3B2DCC77EF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SKIN AGING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r. PASID HARLISA; </a:t>
            </a:r>
            <a:r>
              <a:rPr lang="en-US" dirty="0" err="1" smtClean="0"/>
              <a:t>SpKK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id-ID" dirty="0"/>
              <a:t>Ciri-ciri kulit menua pada orang tua, secara umum tampak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id-ID" dirty="0" smtClean="0"/>
              <a:t>Semakin bertambah usia fungsi kulit semakin berkurang akibat adanya :</a:t>
            </a:r>
            <a:endParaRPr lang="en-US" dirty="0" smtClean="0"/>
          </a:p>
          <a:p>
            <a:pPr lvl="1">
              <a:lnSpc>
                <a:spcPts val="2300"/>
              </a:lnSpc>
            </a:pPr>
            <a:r>
              <a:rPr lang="id-ID" dirty="0" smtClean="0"/>
              <a:t>Berhentinya </a:t>
            </a:r>
            <a:r>
              <a:rPr lang="id-ID" dirty="0"/>
              <a:t>pertumbuhan epidermis, kuku dan rambut dan adnexa kulit yang lain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Proses penyembuhan luka yang lambat dan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Gagalnya respon imun (CMI)</a:t>
            </a:r>
            <a:endParaRPr lang="en-US" dirty="0"/>
          </a:p>
          <a:p>
            <a:pPr>
              <a:lnSpc>
                <a:spcPts val="2300"/>
              </a:lnSpc>
            </a:pPr>
            <a:r>
              <a:rPr lang="id-ID" dirty="0"/>
              <a:t>Beberapa kelainan klinis berikut berkaitan dengan proses penuaan :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Alopesia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Xerosis kutis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Peningkatan resiko terhadap neoplasma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Rentan terbentuk bula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Dermatitis kontak persisten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Peningkatan resiko infeksi pada luka</a:t>
            </a:r>
            <a:endParaRPr lang="en-US" dirty="0"/>
          </a:p>
          <a:p>
            <a:pPr lvl="1">
              <a:lnSpc>
                <a:spcPts val="2300"/>
              </a:lnSpc>
            </a:pPr>
            <a:r>
              <a:rPr lang="id-ID" dirty="0"/>
              <a:t>Gangguan termo regulasi</a:t>
            </a:r>
            <a:endParaRPr lang="en-US" dirty="0"/>
          </a:p>
          <a:p>
            <a:pPr marL="0" indent="0">
              <a:lnSpc>
                <a:spcPts val="23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7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OVERVIEW SKIN </a:t>
            </a:r>
            <a:r>
              <a:rPr lang="id-ID" dirty="0" smtClean="0"/>
              <a:t>AGING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Meningkatnya </a:t>
            </a:r>
            <a:r>
              <a:rPr lang="id-ID" sz="2800" dirty="0"/>
              <a:t>perhatian terhadap masalah penuaan menyebabkan pergeseran profil populasi di USA. </a:t>
            </a:r>
            <a:endParaRPr lang="en-US" sz="2800" dirty="0"/>
          </a:p>
          <a:p>
            <a:r>
              <a:rPr lang="id-ID" sz="2800" dirty="0"/>
              <a:t>Dulu, populasi usia &gt; 65 tahun </a:t>
            </a:r>
            <a:r>
              <a:rPr lang="id-ID" sz="2800" dirty="0">
                <a:sym typeface="Wingdings"/>
              </a:rPr>
              <a:t></a:t>
            </a:r>
            <a:r>
              <a:rPr lang="id-ID" sz="2800" dirty="0"/>
              <a:t> 2%</a:t>
            </a:r>
            <a:endParaRPr lang="en-US" sz="2800" dirty="0"/>
          </a:p>
          <a:p>
            <a:r>
              <a:rPr lang="id-ID" sz="2800" dirty="0"/>
              <a:t>Tahun 1900, populasi usia &gt; 65 tahun </a:t>
            </a:r>
            <a:r>
              <a:rPr lang="id-ID" sz="2800" dirty="0">
                <a:sym typeface="Wingdings"/>
              </a:rPr>
              <a:t></a:t>
            </a:r>
            <a:r>
              <a:rPr lang="id-ID" sz="2800" dirty="0"/>
              <a:t> 4%</a:t>
            </a:r>
            <a:endParaRPr lang="en-US" sz="2800" dirty="0"/>
          </a:p>
          <a:p>
            <a:r>
              <a:rPr lang="id-ID" sz="2800" dirty="0"/>
              <a:t>Tahun 1980 populasi usia &gt; 65 tahun </a:t>
            </a:r>
            <a:r>
              <a:rPr lang="id-ID" sz="2800" dirty="0">
                <a:sym typeface="Wingdings"/>
              </a:rPr>
              <a:t></a:t>
            </a:r>
            <a:r>
              <a:rPr lang="id-ID" sz="2800" dirty="0"/>
              <a:t> 11%</a:t>
            </a:r>
            <a:endParaRPr lang="en-US" sz="2800" dirty="0"/>
          </a:p>
          <a:p>
            <a:r>
              <a:rPr lang="id-ID" sz="2800" dirty="0"/>
              <a:t>Diperkirakan tahun 2030, populasi usia &gt; 65 tahun 20 %</a:t>
            </a:r>
            <a:endParaRPr lang="en-US" sz="2800" dirty="0"/>
          </a:p>
          <a:p>
            <a:r>
              <a:rPr lang="id-ID" sz="2800" dirty="0"/>
              <a:t>Saat ini :</a:t>
            </a:r>
            <a:endParaRPr lang="en-US" sz="2800" dirty="0"/>
          </a:p>
          <a:p>
            <a:pPr lvl="1"/>
            <a:r>
              <a:rPr lang="id-ID" sz="2400" dirty="0" smtClean="0"/>
              <a:t>Untuk </a:t>
            </a:r>
            <a:r>
              <a:rPr lang="id-ID" sz="2400" dirty="0"/>
              <a:t>laki-laki usia 65 tahun harapan hidupnya 13 tahun</a:t>
            </a:r>
            <a:endParaRPr lang="en-US" sz="2400" dirty="0"/>
          </a:p>
          <a:p>
            <a:pPr lvl="1"/>
            <a:r>
              <a:rPr lang="id-ID" sz="2400" dirty="0" smtClean="0"/>
              <a:t>Untuk </a:t>
            </a:r>
            <a:r>
              <a:rPr lang="id-ID" sz="2400" dirty="0"/>
              <a:t>perempuan usia 65 tahun harapan hidupnya 18 tahun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78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OVERVIEW SKIN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11% dari seluruh populasi manula menghuni 1/3 tingkat hunian rumah sakit, sedang yang 83% tinggal di rumah.</a:t>
            </a:r>
            <a:endParaRPr lang="en-US" sz="2800" dirty="0"/>
          </a:p>
          <a:p>
            <a:r>
              <a:rPr lang="id-ID" sz="2800" dirty="0"/>
              <a:t>Manula usia 65-74 tahun </a:t>
            </a:r>
            <a:r>
              <a:rPr lang="id-ID" sz="2800" dirty="0">
                <a:sym typeface="Wingdings"/>
              </a:rPr>
              <a:t></a:t>
            </a:r>
            <a:r>
              <a:rPr lang="id-ID" sz="2800" dirty="0"/>
              <a:t> 40% diantaranya menderita kelainan kulit, seperti: </a:t>
            </a:r>
            <a:endParaRPr lang="en-US" sz="2800" dirty="0"/>
          </a:p>
          <a:p>
            <a:pPr marL="631825" lvl="1" indent="-266700"/>
            <a:r>
              <a:rPr lang="id-ID" sz="2400" dirty="0"/>
              <a:t>Ulcus decubitus</a:t>
            </a:r>
            <a:endParaRPr lang="en-US" sz="2400" dirty="0"/>
          </a:p>
          <a:p>
            <a:pPr marL="631825" lvl="1" indent="-266700"/>
            <a:r>
              <a:rPr lang="id-ID" sz="2400" dirty="0"/>
              <a:t>Erupsi obat</a:t>
            </a:r>
            <a:endParaRPr lang="en-US" sz="2400" dirty="0"/>
          </a:p>
          <a:p>
            <a:pPr marL="631825" lvl="1" indent="-266700"/>
            <a:r>
              <a:rPr lang="id-ID" sz="2400" dirty="0"/>
              <a:t>Ulcus stasis vena</a:t>
            </a:r>
            <a:endParaRPr lang="en-US" sz="2400" dirty="0"/>
          </a:p>
          <a:p>
            <a:pPr marL="631825" lvl="1" indent="-266700"/>
            <a:r>
              <a:rPr lang="id-ID" sz="2400" dirty="0"/>
              <a:t>Dll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55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OVERVIEW SKIN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Kulit adalah jaringan yang paling baik untuk penelitian bidang gerontologi, karena:</a:t>
            </a:r>
            <a:endParaRPr lang="en-US" sz="2800" dirty="0"/>
          </a:p>
          <a:p>
            <a:pPr marL="349250" lvl="0" indent="-349250"/>
            <a:r>
              <a:rPr lang="id-ID" sz="2800" dirty="0"/>
              <a:t>Menyediakan jaringan yang luas, mudah didapat, dan mudah dibiopsi. Tidak membutuhkan prosedur invasiv untuk pemeriksaan histologi, biokimia, dan fisiologi.</a:t>
            </a:r>
            <a:endParaRPr lang="en-US" sz="2800" dirty="0"/>
          </a:p>
          <a:p>
            <a:pPr marL="349250" lvl="0" indent="-349250"/>
            <a:r>
              <a:rPr lang="id-ID" sz="2800" dirty="0"/>
              <a:t>Mengandung 7 macam sel yang berasal dari proses embriologi murni, sehingga potensial untuk pemeriksaan in vitro dan in vivo.</a:t>
            </a:r>
            <a:endParaRPr lang="en-US" sz="2800" dirty="0"/>
          </a:p>
          <a:p>
            <a:pPr marL="349250" lvl="0" indent="-349250"/>
            <a:r>
              <a:rPr lang="id-ID" sz="2800" dirty="0"/>
              <a:t>Menyediakan spesimen yang sangat dipengaruhi oleh lingkungan selain faktor genetik pada proses penuaan. Contoh: paparan sinar </a:t>
            </a:r>
            <a:r>
              <a:rPr lang="id-ID" sz="2800" dirty="0" smtClean="0"/>
              <a:t>matahari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0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Epidermis terdiri dari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lvl="0" indent="-349250"/>
            <a:r>
              <a:rPr lang="id-ID" sz="2800" dirty="0" smtClean="0"/>
              <a:t>80-90</a:t>
            </a:r>
            <a:r>
              <a:rPr lang="id-ID" sz="2800" dirty="0"/>
              <a:t>% sel keratinosit. Sub-populasi keratinosit akan melakukan invaginasi kedalam dermis membentuk adnexa kulit (folikel rambut, kelenjar sebasea dan kelenjar sudorifera).</a:t>
            </a:r>
            <a:endParaRPr lang="en-US" sz="2800" dirty="0"/>
          </a:p>
          <a:p>
            <a:pPr marL="349250" lvl="0" indent="-349250"/>
            <a:r>
              <a:rPr lang="id-ID" sz="2800" dirty="0"/>
              <a:t>2-3% epidermis berupa sel melanosit, dengan kepadatan 1000/mm2 pada permukaan badan dan 2000/mm2 pada wajah. Fungsi </a:t>
            </a:r>
            <a:r>
              <a:rPr lang="id-ID" sz="2800" dirty="0">
                <a:sym typeface="Wingdings"/>
              </a:rPr>
              <a:t></a:t>
            </a:r>
            <a:r>
              <a:rPr lang="id-ID" sz="2800" dirty="0"/>
              <a:t> menghasilkan granula pigmen mencegah masuknya sinar UV. </a:t>
            </a:r>
            <a:endParaRPr lang="en-US" sz="2800" dirty="0"/>
          </a:p>
          <a:p>
            <a:pPr marL="349250" lvl="0" indent="-349250"/>
            <a:r>
              <a:rPr lang="id-ID" sz="2800" dirty="0"/>
              <a:t>Sel lain itu pada epidermis juga terdapat sel langerhans yang berfungsi sebagai sel penyaji antigen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33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Tujuh macam sel yang terdapat pada kulit 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lvl="0" indent="-320675"/>
            <a:r>
              <a:rPr lang="id-ID" sz="2800" dirty="0" smtClean="0"/>
              <a:t>Di </a:t>
            </a:r>
            <a:r>
              <a:rPr lang="id-ID" sz="2800" dirty="0"/>
              <a:t>epidermis terdapat : </a:t>
            </a:r>
            <a:endParaRPr lang="en-US" sz="2800" dirty="0"/>
          </a:p>
          <a:p>
            <a:pPr marL="685800" lvl="1" indent="-320675"/>
            <a:r>
              <a:rPr lang="id-ID" sz="2400" dirty="0"/>
              <a:t>Sel keratinosit – ektoderm</a:t>
            </a:r>
            <a:endParaRPr lang="en-US" sz="2400" dirty="0"/>
          </a:p>
          <a:p>
            <a:pPr marL="685800" lvl="1" indent="-320675"/>
            <a:r>
              <a:rPr lang="id-ID" sz="2400" dirty="0"/>
              <a:t>Sel melanosit – Neural crest</a:t>
            </a:r>
            <a:endParaRPr lang="en-US" sz="2400" dirty="0"/>
          </a:p>
          <a:p>
            <a:pPr marL="685800" lvl="1" indent="-320675"/>
            <a:r>
              <a:rPr lang="id-ID" sz="2400" dirty="0"/>
              <a:t>Sel Langerhans – bone marrow</a:t>
            </a:r>
            <a:endParaRPr lang="en-US" sz="2400" dirty="0"/>
          </a:p>
          <a:p>
            <a:pPr marL="349250" lvl="0" indent="-320675"/>
            <a:r>
              <a:rPr lang="id-ID" sz="2800" dirty="0"/>
              <a:t>Di dermis:</a:t>
            </a:r>
            <a:endParaRPr lang="en-US" sz="2800" dirty="0"/>
          </a:p>
          <a:p>
            <a:pPr marL="685800" lvl="1" indent="-320675"/>
            <a:r>
              <a:rPr lang="id-ID" sz="2400" dirty="0" smtClean="0"/>
              <a:t>Sel </a:t>
            </a:r>
            <a:r>
              <a:rPr lang="id-ID" sz="2400" dirty="0"/>
              <a:t>fibroblast</a:t>
            </a:r>
            <a:r>
              <a:rPr lang="en-US" sz="2400" dirty="0"/>
              <a:t> </a:t>
            </a:r>
            <a:endParaRPr lang="en-US" sz="2400" dirty="0" smtClean="0"/>
          </a:p>
          <a:p>
            <a:pPr marL="685800" lvl="1" indent="-320675"/>
            <a:r>
              <a:rPr lang="id-ID" sz="2400" dirty="0" smtClean="0"/>
              <a:t>Sel </a:t>
            </a:r>
            <a:r>
              <a:rPr lang="id-ID" sz="2400" dirty="0"/>
              <a:t>endotel</a:t>
            </a:r>
            <a:endParaRPr lang="en-US" sz="2400" dirty="0"/>
          </a:p>
          <a:p>
            <a:pPr marL="685800" lvl="1" indent="-320675"/>
            <a:r>
              <a:rPr lang="id-ID" sz="2400" dirty="0"/>
              <a:t>Mast Cell – bone marrow</a:t>
            </a:r>
            <a:endParaRPr lang="en-US" sz="2400" dirty="0"/>
          </a:p>
          <a:p>
            <a:pPr marL="411480" indent="-320675"/>
            <a:r>
              <a:rPr lang="id-ID" sz="2800" dirty="0"/>
              <a:t>Lemak sub-kutis</a:t>
            </a:r>
            <a:endParaRPr lang="en-US" sz="2800" dirty="0"/>
          </a:p>
          <a:p>
            <a:pPr marL="685800" lvl="1" indent="-320675"/>
            <a:r>
              <a:rPr lang="id-ID" sz="2400" dirty="0"/>
              <a:t>Sel adiposa – </a:t>
            </a:r>
            <a:r>
              <a:rPr lang="id-ID" sz="2400" dirty="0" smtClean="0"/>
              <a:t>mesoderm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9444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d-ID" sz="2400" dirty="0" smtClean="0"/>
              <a:t>Mesoderm</a:t>
            </a:r>
            <a:endParaRPr lang="en-US" sz="2400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2895600" y="3957935"/>
            <a:ext cx="381000" cy="537865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harinamto\Desktop\Temporary\Titip\aging-skin-diagr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0" t="11553" r="33627" b="6383"/>
          <a:stretch/>
        </p:blipFill>
        <p:spPr bwMode="auto">
          <a:xfrm>
            <a:off x="5791200" y="3048000"/>
            <a:ext cx="2995613" cy="358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5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Tujuh macam sel yang terdapat pada kulit </a:t>
            </a:r>
            <a:r>
              <a:rPr lang="id-ID" dirty="0" smtClean="0"/>
              <a:t>:</a:t>
            </a:r>
            <a:endParaRPr lang="en-US" dirty="0"/>
          </a:p>
        </p:txBody>
      </p:sp>
      <p:pic>
        <p:nvPicPr>
          <p:cNvPr id="1026" name="Picture 2" descr="C:\Users\harinamto\Desktop\Temporary\Titip\aging-skin-diagr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8"/>
          <a:stretch/>
        </p:blipFill>
        <p:spPr bwMode="auto">
          <a:xfrm>
            <a:off x="304800" y="1371600"/>
            <a:ext cx="861307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id-ID" dirty="0"/>
              <a:t>Ciri-ciri kulit menua pada orang tua, secara umum tampak 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ts val="2500"/>
              </a:lnSpc>
            </a:pPr>
            <a:r>
              <a:rPr lang="id-ID" dirty="0" smtClean="0"/>
              <a:t>Pada </a:t>
            </a:r>
            <a:r>
              <a:rPr lang="id-ID" dirty="0"/>
              <a:t>Epidermis: menipis, korneosit kurang melekat, terjadi perubahan struktur permukaan dermoepidermal menjadi rata, jumlah sel langerhans dan korneosit berkurang.</a:t>
            </a:r>
            <a:endParaRPr lang="en-US" dirty="0"/>
          </a:p>
          <a:p>
            <a:pPr lvl="0" algn="just">
              <a:lnSpc>
                <a:spcPts val="2500"/>
              </a:lnSpc>
            </a:pPr>
            <a:r>
              <a:rPr lang="id-ID" dirty="0"/>
              <a:t>Pada dermis:  mengalami atropi, kolagen, elastin dan glikosaminoglikan berubah struktur. </a:t>
            </a:r>
            <a:endParaRPr lang="en-US" dirty="0"/>
          </a:p>
          <a:p>
            <a:pPr lvl="0" algn="just">
              <a:lnSpc>
                <a:spcPts val="2500"/>
              </a:lnSpc>
            </a:pPr>
            <a:r>
              <a:rPr lang="id-ID" dirty="0"/>
              <a:t>Pada Lemak sub-kutis: jumlahnya berkurang pada wajah, ekstremitas dan di atas tulang kering, jumlahnya meningkat pada bagian perut.</a:t>
            </a:r>
            <a:endParaRPr lang="en-US" dirty="0"/>
          </a:p>
          <a:p>
            <a:pPr lvl="0" algn="just">
              <a:lnSpc>
                <a:spcPts val="2500"/>
              </a:lnSpc>
            </a:pPr>
            <a:r>
              <a:rPr lang="id-ID" dirty="0"/>
              <a:t>Pada adnexa kulit:</a:t>
            </a:r>
            <a:endParaRPr lang="en-US" dirty="0"/>
          </a:p>
          <a:p>
            <a:pPr lvl="1" algn="just">
              <a:lnSpc>
                <a:spcPts val="2500"/>
              </a:lnSpc>
            </a:pPr>
            <a:r>
              <a:rPr lang="id-ID" dirty="0"/>
              <a:t>Kelenjar ekrin dan apokrin jumlahnya menurun dan ukurannya mengecil</a:t>
            </a:r>
            <a:endParaRPr lang="en-US" dirty="0"/>
          </a:p>
          <a:p>
            <a:pPr lvl="1" algn="just">
              <a:lnSpc>
                <a:spcPts val="2500"/>
              </a:lnSpc>
            </a:pPr>
            <a:r>
              <a:rPr lang="id-ID" dirty="0"/>
              <a:t>Kelenjar sebasea bertambah ukurannya tetapi sekresi berkurang</a:t>
            </a:r>
            <a:endParaRPr lang="en-US" dirty="0"/>
          </a:p>
          <a:p>
            <a:pPr lvl="1" algn="just">
              <a:lnSpc>
                <a:spcPts val="2500"/>
              </a:lnSpc>
            </a:pPr>
            <a:r>
              <a:rPr lang="id-ID" dirty="0"/>
              <a:t>Kuku matriks menipis permukaannya kasar, ukuran lunula berkurang. </a:t>
            </a:r>
            <a:endParaRPr lang="en-US" dirty="0"/>
          </a:p>
          <a:p>
            <a:pPr lvl="1" algn="just">
              <a:lnSpc>
                <a:spcPts val="2500"/>
              </a:lnSpc>
            </a:pPr>
            <a:r>
              <a:rPr lang="id-ID" dirty="0"/>
              <a:t>Rambut densitas folikel per unit area berkurang, terjadi </a:t>
            </a:r>
            <a:r>
              <a:rPr lang="id-ID" i="1" dirty="0"/>
              <a:t>male patern alopesia</a:t>
            </a:r>
            <a:r>
              <a:rPr lang="id-ID" dirty="0"/>
              <a:t>, diameter rambut berkurang, tumbuh rambut </a:t>
            </a:r>
            <a:r>
              <a:rPr lang="id-ID" i="1" dirty="0"/>
              <a:t>velus</a:t>
            </a:r>
            <a:endParaRPr lang="en-US" dirty="0"/>
          </a:p>
          <a:p>
            <a:pPr algn="just">
              <a:lnSpc>
                <a:spcPts val="25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kulit menua :</a:t>
            </a:r>
            <a:endParaRPr lang="en-US" dirty="0"/>
          </a:p>
        </p:txBody>
      </p:sp>
      <p:pic>
        <p:nvPicPr>
          <p:cNvPr id="2050" name="Picture 2" descr="C:\Users\harinamto\Desktop\Temporary\Titip\pag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4439" r="27628" b="5033"/>
          <a:stretch/>
        </p:blipFill>
        <p:spPr bwMode="auto">
          <a:xfrm>
            <a:off x="173682" y="1491738"/>
            <a:ext cx="8817918" cy="506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rinamto\Desktop\Temporary\Titip\pag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9" t="14607" r="6967" b="70786"/>
          <a:stretch/>
        </p:blipFill>
        <p:spPr bwMode="auto">
          <a:xfrm>
            <a:off x="6858000" y="2362200"/>
            <a:ext cx="214971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</TotalTime>
  <Words>540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SKIN AGING</vt:lpstr>
      <vt:lpstr>OVERVIEW SKIN AGING</vt:lpstr>
      <vt:lpstr>OVERVIEW SKIN AGING</vt:lpstr>
      <vt:lpstr>OVERVIEW SKIN AGING</vt:lpstr>
      <vt:lpstr>Epidermis terdiri dari : </vt:lpstr>
      <vt:lpstr>Tujuh macam sel yang terdapat pada kulit :</vt:lpstr>
      <vt:lpstr>Tujuh macam sel yang terdapat pada kulit :</vt:lpstr>
      <vt:lpstr>Ciri-ciri kulit menua pada orang tua, secara umum tampak :</vt:lpstr>
      <vt:lpstr>Perubahan pada kulit menua :</vt:lpstr>
      <vt:lpstr>Ciri-ciri kulit menua pada orang tua, secara umum tampak :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 Namto Heru P.</dc:creator>
  <cp:lastModifiedBy>Hari Namto Heru P.</cp:lastModifiedBy>
  <cp:revision>14</cp:revision>
  <dcterms:created xsi:type="dcterms:W3CDTF">2014-02-21T12:45:15Z</dcterms:created>
  <dcterms:modified xsi:type="dcterms:W3CDTF">2014-02-22T00:55:58Z</dcterms:modified>
</cp:coreProperties>
</file>