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58" r:id="rId3"/>
    <p:sldId id="259" r:id="rId4"/>
    <p:sldId id="261" r:id="rId5"/>
    <p:sldId id="262" r:id="rId6"/>
    <p:sldId id="260" r:id="rId7"/>
    <p:sldId id="263" r:id="rId8"/>
    <p:sldId id="265" r:id="rId9"/>
    <p:sldId id="266" r:id="rId10"/>
    <p:sldId id="264" r:id="rId11"/>
    <p:sldId id="267" r:id="rId12"/>
    <p:sldId id="268" r:id="rId13"/>
    <p:sldId id="270" r:id="rId14"/>
    <p:sldId id="271" r:id="rId15"/>
    <p:sldId id="279" r:id="rId16"/>
    <p:sldId id="280" r:id="rId17"/>
    <p:sldId id="281" r:id="rId18"/>
    <p:sldId id="272" r:id="rId19"/>
    <p:sldId id="273" r:id="rId20"/>
    <p:sldId id="274" r:id="rId21"/>
    <p:sldId id="275" r:id="rId22"/>
    <p:sldId id="276" r:id="rId23"/>
    <p:sldId id="277" r:id="rId24"/>
    <p:sldId id="278" r:id="rId25"/>
    <p:sldId id="282" r:id="rId26"/>
    <p:sldId id="283" r:id="rId27"/>
    <p:sldId id="284" r:id="rId28"/>
    <p:sldId id="285" r:id="rId29"/>
    <p:sldId id="286" r:id="rId30"/>
    <p:sldId id="287" r:id="rId31"/>
    <p:sldId id="288" r:id="rId32"/>
    <p:sldId id="289" r:id="rId33"/>
    <p:sldId id="290" r:id="rId34"/>
    <p:sldId id="291" r:id="rId35"/>
    <p:sldId id="26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4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C35B8-02B1-4080-AA5A-91B443B2ACEB}" type="datetimeFigureOut">
              <a:rPr lang="en-US" smtClean="0"/>
              <a:t>3/28/2013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849401-A73E-43E9-88D6-FA634EB59CE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88928C-271C-45AA-8DED-61A520D22228}" type="slidenum">
              <a:rPr lang="en-US"/>
              <a:pPr/>
              <a:t>13</a:t>
            </a:fld>
            <a:endParaRPr lang="en-US"/>
          </a:p>
        </p:txBody>
      </p:sp>
      <p:sp>
        <p:nvSpPr>
          <p:cNvPr id="140290" name="Rectangle 1026"/>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0291" name="Rectangle 1027"/>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3AA64-2322-43BD-B12F-29256F7C5D48}" type="slidenum">
              <a:rPr lang="en-US"/>
              <a:pPr/>
              <a:t>18</a:t>
            </a:fld>
            <a:endParaRPr lang="en-US"/>
          </a:p>
        </p:txBody>
      </p:sp>
      <p:sp>
        <p:nvSpPr>
          <p:cNvPr id="13619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61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FE320-7DFE-4097-B18B-2AB74D124314}" type="slidenum">
              <a:rPr lang="en-US"/>
              <a:pPr/>
              <a:t>21</a:t>
            </a:fld>
            <a:endParaRPr lang="en-US"/>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D60DFD-4C51-46A6-B491-5091AFAB2E91}" type="slidenum">
              <a:rPr lang="en-US"/>
              <a:pPr/>
              <a:t>22</a:t>
            </a:fld>
            <a:endParaRPr lang="en-US"/>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82133-21B2-4F5D-9322-775730C89D77}" type="slidenum">
              <a:rPr lang="en-US"/>
              <a:pPr/>
              <a:t>23</a:t>
            </a:fld>
            <a:endParaRPr lang="en-US"/>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B99BA4-9096-4906-8701-1004A299281C}" type="slidenum">
              <a:rPr lang="en-US"/>
              <a:pPr/>
              <a:t>24</a:t>
            </a:fld>
            <a:endParaRPr lang="en-US"/>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72AA46-F0ED-4FC1-A1CF-2E832E7538CA}" type="slidenum">
              <a:rPr lang="en-US"/>
              <a:pPr/>
              <a:t>27</a:t>
            </a:fld>
            <a:endParaRPr lang="en-US"/>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B56FA4-FF3B-4544-8C63-A71D0654F260}" type="slidenum">
              <a:rPr lang="en-US"/>
              <a:pPr/>
              <a:t>28</a:t>
            </a:fld>
            <a:endParaRPr 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1DC46-FD83-4DDA-AC63-7F263FE401B4}" type="slidenum">
              <a:rPr lang="en-US"/>
              <a:pPr/>
              <a:t>29</a:t>
            </a:fld>
            <a:endParaRPr lang="en-US"/>
          </a:p>
        </p:txBody>
      </p:sp>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B400B60-5835-4C5F-A077-C3DE9EE79A62}" type="datetimeFigureOut">
              <a:rPr lang="en-US" smtClean="0"/>
              <a:t>3/28/2013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36A15A2-1017-4B83-86B3-5C4A97EAE1B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400B60-5835-4C5F-A077-C3DE9EE79A62}"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400B60-5835-4C5F-A077-C3DE9EE79A62}"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400B60-5835-4C5F-A077-C3DE9EE79A62}"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400B60-5835-4C5F-A077-C3DE9EE79A62}" type="datetimeFigureOut">
              <a:rPr lang="en-US" smtClean="0"/>
              <a:t>3/28/2013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36A15A2-1017-4B83-86B3-5C4A97EAE1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400B60-5835-4C5F-A077-C3DE9EE79A62}"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400B60-5835-4C5F-A077-C3DE9EE79A62}" type="datetimeFigureOut">
              <a:rPr lang="en-US" smtClean="0"/>
              <a:t>3/28/2013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400B60-5835-4C5F-A077-C3DE9EE79A62}" type="datetimeFigureOut">
              <a:rPr lang="en-US" smtClean="0"/>
              <a:t>3/28/2013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00B60-5835-4C5F-A077-C3DE9EE79A62}" type="datetimeFigureOut">
              <a:rPr lang="en-US" smtClean="0"/>
              <a:t>3/28/2013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400B60-5835-4C5F-A077-C3DE9EE79A62}"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400B60-5835-4C5F-A077-C3DE9EE79A62}" type="datetimeFigureOut">
              <a:rPr lang="en-US" smtClean="0"/>
              <a:t>3/28/2013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A15A2-1017-4B83-86B3-5C4A97EAE1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B400B60-5835-4C5F-A077-C3DE9EE79A62}" type="datetimeFigureOut">
              <a:rPr lang="en-US" smtClean="0"/>
              <a:t>3/28/2013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36A15A2-1017-4B83-86B3-5C4A97EAE1B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a:bodyPr>
          <a:lstStyle/>
          <a:p>
            <a:r>
              <a:rPr lang="en-US" sz="4000" b="1" dirty="0" smtClean="0"/>
              <a:t>Research Methodology</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err="1" smtClean="0"/>
              <a:t>Sumber</a:t>
            </a:r>
            <a:r>
              <a:rPr lang="en-US" sz="4400" dirty="0" smtClean="0"/>
              <a:t> </a:t>
            </a:r>
            <a:r>
              <a:rPr lang="en-US" sz="4400" dirty="0" err="1" smtClean="0"/>
              <a:t>informasi</a:t>
            </a:r>
            <a:r>
              <a:rPr lang="en-US" sz="4400" dirty="0" smtClean="0"/>
              <a:t> </a:t>
            </a:r>
            <a:r>
              <a:rPr lang="en-US" sz="4400" dirty="0" err="1" smtClean="0"/>
              <a:t>masalah</a:t>
            </a:r>
            <a:r>
              <a:rPr lang="en-US" sz="4400" dirty="0" smtClean="0"/>
              <a:t> </a:t>
            </a:r>
            <a:r>
              <a:rPr lang="en-US" sz="4400" dirty="0" err="1" smtClean="0"/>
              <a:t>penelitian</a:t>
            </a:r>
            <a:endParaRPr lang="en-US" dirty="0"/>
          </a:p>
        </p:txBody>
      </p:sp>
      <p:sp>
        <p:nvSpPr>
          <p:cNvPr id="4" name="Rectangle 3"/>
          <p:cNvSpPr>
            <a:spLocks noGrp="1" noRot="1" noChangeArrowheads="1"/>
          </p:cNvSpPr>
          <p:nvPr>
            <p:ph idx="1"/>
          </p:nvPr>
        </p:nvSpPr>
        <p:spPr/>
        <p:txBody>
          <a:bodyPr>
            <a:normAutofit lnSpcReduction="10000"/>
          </a:bodyPr>
          <a:lstStyle/>
          <a:p>
            <a:pPr>
              <a:lnSpc>
                <a:spcPct val="80000"/>
              </a:lnSpc>
              <a:buFont typeface="Arial" charset="0"/>
              <a:buNone/>
            </a:pPr>
            <a:r>
              <a:rPr lang="en-US" sz="2800" dirty="0"/>
              <a:t>1. </a:t>
            </a:r>
            <a:r>
              <a:rPr lang="en-US" sz="2800" dirty="0" err="1"/>
              <a:t>Bacaan</a:t>
            </a:r>
            <a:r>
              <a:rPr lang="en-US" sz="2800" dirty="0"/>
              <a:t>, </a:t>
            </a:r>
            <a:r>
              <a:rPr lang="en-US" sz="2800" dirty="0" err="1"/>
              <a:t>laporan</a:t>
            </a:r>
            <a:r>
              <a:rPr lang="en-US" sz="2800" dirty="0"/>
              <a:t> </a:t>
            </a:r>
            <a:r>
              <a:rPr lang="en-US" sz="2800" dirty="0" err="1"/>
              <a:t>penelitian</a:t>
            </a:r>
            <a:r>
              <a:rPr lang="en-US" sz="2800" dirty="0"/>
              <a:t>:</a:t>
            </a:r>
          </a:p>
          <a:p>
            <a:pPr marL="517525" indent="-381000">
              <a:lnSpc>
                <a:spcPct val="80000"/>
              </a:lnSpc>
              <a:buFont typeface="Arial" charset="0"/>
              <a:buNone/>
            </a:pPr>
            <a:r>
              <a:rPr lang="en-US" sz="2800" dirty="0"/>
              <a:t>   </a:t>
            </a:r>
            <a:r>
              <a:rPr lang="en-US" sz="2800" dirty="0" smtClean="0"/>
              <a:t> </a:t>
            </a:r>
            <a:r>
              <a:rPr lang="en-US" sz="2800" dirty="0" err="1" smtClean="0"/>
              <a:t>Suatu</a:t>
            </a:r>
            <a:r>
              <a:rPr lang="en-US" sz="2800" dirty="0" smtClean="0"/>
              <a:t>  </a:t>
            </a:r>
            <a:r>
              <a:rPr lang="en-US" sz="2800" dirty="0" err="1"/>
              <a:t>laporan</a:t>
            </a:r>
            <a:r>
              <a:rPr lang="en-US" sz="2800" dirty="0"/>
              <a:t> </a:t>
            </a:r>
            <a:r>
              <a:rPr lang="en-US" sz="2800" dirty="0" err="1"/>
              <a:t>penelitian</a:t>
            </a:r>
            <a:r>
              <a:rPr lang="en-US" sz="2800" dirty="0"/>
              <a:t> yang </a:t>
            </a:r>
            <a:r>
              <a:rPr lang="en-US" sz="2800" dirty="0" err="1"/>
              <a:t>baik</a:t>
            </a:r>
            <a:r>
              <a:rPr lang="en-US" sz="2800" dirty="0"/>
              <a:t>, </a:t>
            </a:r>
            <a:r>
              <a:rPr lang="en-US" sz="2800" dirty="0" err="1"/>
              <a:t>bisa</a:t>
            </a:r>
            <a:r>
              <a:rPr lang="en-US" sz="2800" dirty="0"/>
              <a:t> </a:t>
            </a:r>
            <a:r>
              <a:rPr lang="en-US" sz="2800" dirty="0" err="1"/>
              <a:t>mengidentifikasikan</a:t>
            </a:r>
            <a:r>
              <a:rPr lang="en-US" sz="2800" dirty="0"/>
              <a:t> </a:t>
            </a:r>
            <a:r>
              <a:rPr lang="en-US" sz="2800" dirty="0" err="1"/>
              <a:t>masalah</a:t>
            </a:r>
            <a:r>
              <a:rPr lang="en-US" sz="2800" dirty="0"/>
              <a:t> </a:t>
            </a:r>
            <a:r>
              <a:rPr lang="en-US" sz="2800" dirty="0" err="1"/>
              <a:t>baru</a:t>
            </a:r>
            <a:r>
              <a:rPr lang="en-US" sz="2800" dirty="0"/>
              <a:t> </a:t>
            </a:r>
            <a:r>
              <a:rPr lang="en-US" sz="2800" dirty="0" err="1"/>
              <a:t>dan</a:t>
            </a:r>
            <a:r>
              <a:rPr lang="en-US" sz="2800" dirty="0"/>
              <a:t> </a:t>
            </a:r>
            <a:r>
              <a:rPr lang="en-US" sz="2800" dirty="0" err="1"/>
              <a:t>merokemendasikan</a:t>
            </a:r>
            <a:r>
              <a:rPr lang="en-US" sz="2800" dirty="0"/>
              <a:t> </a:t>
            </a:r>
            <a:r>
              <a:rPr lang="en-US" sz="2800" dirty="0" err="1"/>
              <a:t>penelitian</a:t>
            </a:r>
            <a:r>
              <a:rPr lang="en-US" sz="2800" dirty="0"/>
              <a:t> </a:t>
            </a:r>
            <a:r>
              <a:rPr lang="en-US" sz="2800" dirty="0" err="1"/>
              <a:t>lebih</a:t>
            </a:r>
            <a:r>
              <a:rPr lang="en-US" sz="2800" dirty="0"/>
              <a:t> </a:t>
            </a:r>
            <a:r>
              <a:rPr lang="en-US" sz="2800" dirty="0" err="1"/>
              <a:t>lanjut</a:t>
            </a:r>
            <a:r>
              <a:rPr lang="en-US" sz="2800" dirty="0" smtClean="0"/>
              <a:t>.</a:t>
            </a:r>
          </a:p>
          <a:p>
            <a:pPr marL="517525" indent="-381000">
              <a:lnSpc>
                <a:spcPct val="80000"/>
              </a:lnSpc>
              <a:buFont typeface="Arial" charset="0"/>
              <a:buNone/>
            </a:pPr>
            <a:endParaRPr lang="en-US" sz="2800" dirty="0"/>
          </a:p>
          <a:p>
            <a:pPr>
              <a:lnSpc>
                <a:spcPct val="80000"/>
              </a:lnSpc>
              <a:buFont typeface="Arial" charset="0"/>
              <a:buNone/>
            </a:pPr>
            <a:r>
              <a:rPr lang="en-US" sz="2800" dirty="0" smtClean="0"/>
              <a:t> 2</a:t>
            </a:r>
            <a:r>
              <a:rPr lang="en-US" sz="2800" dirty="0"/>
              <a:t>. Seminar, </a:t>
            </a:r>
            <a:r>
              <a:rPr lang="en-US" sz="2800" dirty="0" err="1"/>
              <a:t>diskusi</a:t>
            </a:r>
            <a:r>
              <a:rPr lang="en-US" sz="2800" dirty="0"/>
              <a:t>, </a:t>
            </a:r>
            <a:r>
              <a:rPr lang="en-US" sz="2800" dirty="0" err="1"/>
              <a:t>temu</a:t>
            </a:r>
            <a:r>
              <a:rPr lang="en-US" sz="2800" dirty="0"/>
              <a:t> </a:t>
            </a:r>
            <a:r>
              <a:rPr lang="en-US" sz="2800" dirty="0" err="1"/>
              <a:t>ilmiah</a:t>
            </a:r>
            <a:r>
              <a:rPr lang="en-US" sz="2800" dirty="0"/>
              <a:t>:</a:t>
            </a:r>
          </a:p>
          <a:p>
            <a:pPr>
              <a:lnSpc>
                <a:spcPct val="80000"/>
              </a:lnSpc>
              <a:buFont typeface="Arial" charset="0"/>
              <a:buNone/>
            </a:pPr>
            <a:r>
              <a:rPr lang="en-US" sz="2800" dirty="0"/>
              <a:t>   </a:t>
            </a:r>
            <a:r>
              <a:rPr lang="en-US" sz="2800" dirty="0" smtClean="0"/>
              <a:t> </a:t>
            </a:r>
            <a:r>
              <a:rPr lang="en-US" sz="2800" dirty="0" err="1" smtClean="0"/>
              <a:t>Sering</a:t>
            </a:r>
            <a:r>
              <a:rPr lang="en-US" sz="2800" dirty="0" smtClean="0"/>
              <a:t> </a:t>
            </a:r>
            <a:r>
              <a:rPr lang="en-US" sz="2800" dirty="0" err="1"/>
              <a:t>terjadi</a:t>
            </a:r>
            <a:r>
              <a:rPr lang="en-US" sz="2800" dirty="0"/>
              <a:t> </a:t>
            </a:r>
            <a:r>
              <a:rPr lang="en-US" sz="2800" dirty="0" err="1"/>
              <a:t>debat</a:t>
            </a:r>
            <a:r>
              <a:rPr lang="en-US" sz="2800" dirty="0"/>
              <a:t> yang </a:t>
            </a:r>
            <a:r>
              <a:rPr lang="en-US" sz="2800" dirty="0" err="1"/>
              <a:t>ramai</a:t>
            </a:r>
            <a:r>
              <a:rPr lang="en-US" sz="2800" dirty="0"/>
              <a:t> </a:t>
            </a:r>
            <a:r>
              <a:rPr lang="en-US" sz="2800" dirty="0" err="1"/>
              <a:t>dalam</a:t>
            </a:r>
            <a:r>
              <a:rPr lang="en-US" sz="2800" dirty="0"/>
              <a:t> </a:t>
            </a:r>
            <a:r>
              <a:rPr lang="en-US" sz="2800" dirty="0" err="1"/>
              <a:t>diskusi</a:t>
            </a:r>
            <a:r>
              <a:rPr lang="en-US" sz="2800" dirty="0"/>
              <a:t>, </a:t>
            </a:r>
            <a:r>
              <a:rPr lang="en-US" sz="2800" dirty="0" err="1"/>
              <a:t>terdapat</a:t>
            </a:r>
            <a:r>
              <a:rPr lang="en-US" sz="2800" dirty="0"/>
              <a:t> </a:t>
            </a:r>
            <a:r>
              <a:rPr lang="en-US" sz="2800" dirty="0" err="1"/>
              <a:t>perbedaan</a:t>
            </a:r>
            <a:r>
              <a:rPr lang="en-US" sz="2800" dirty="0"/>
              <a:t> </a:t>
            </a:r>
            <a:r>
              <a:rPr lang="en-US" sz="2800" dirty="0" err="1" smtClean="0"/>
              <a:t>pendapat</a:t>
            </a:r>
            <a:endParaRPr lang="en-US" sz="2800" dirty="0" smtClean="0"/>
          </a:p>
          <a:p>
            <a:pPr>
              <a:lnSpc>
                <a:spcPct val="80000"/>
              </a:lnSpc>
              <a:buFont typeface="Arial" charset="0"/>
              <a:buNone/>
            </a:pPr>
            <a:endParaRPr lang="en-US" sz="2800" dirty="0"/>
          </a:p>
          <a:p>
            <a:pPr>
              <a:lnSpc>
                <a:spcPct val="80000"/>
              </a:lnSpc>
              <a:buFont typeface="Arial" charset="0"/>
              <a:buNone/>
            </a:pPr>
            <a:r>
              <a:rPr lang="en-US" sz="2800" dirty="0"/>
              <a:t>3. </a:t>
            </a:r>
            <a:r>
              <a:rPr lang="en-US" sz="2800" dirty="0" err="1"/>
              <a:t>Observasi</a:t>
            </a:r>
            <a:r>
              <a:rPr lang="en-US" sz="2800" dirty="0"/>
              <a:t> &amp; </a:t>
            </a:r>
            <a:r>
              <a:rPr lang="en-US" sz="2800" dirty="0" err="1"/>
              <a:t>kewaspadaan</a:t>
            </a:r>
            <a:r>
              <a:rPr lang="en-US" sz="2800" dirty="0"/>
              <a:t>:</a:t>
            </a:r>
          </a:p>
          <a:p>
            <a:pPr>
              <a:lnSpc>
                <a:spcPct val="80000"/>
              </a:lnSpc>
              <a:buFont typeface="Arial" charset="0"/>
              <a:buNone/>
            </a:pPr>
            <a:r>
              <a:rPr lang="en-US" sz="2800" dirty="0"/>
              <a:t>  </a:t>
            </a:r>
            <a:r>
              <a:rPr lang="en-US" sz="2800" dirty="0" smtClean="0"/>
              <a:t>  </a:t>
            </a:r>
            <a:r>
              <a:rPr lang="en-US" sz="2800" dirty="0"/>
              <a:t>Fleming </a:t>
            </a:r>
            <a:r>
              <a:rPr lang="en-US" sz="2800" dirty="0" err="1"/>
              <a:t>penemu</a:t>
            </a:r>
            <a:r>
              <a:rPr lang="en-US" sz="2800" dirty="0"/>
              <a:t> Penicillin </a:t>
            </a:r>
            <a:r>
              <a:rPr lang="en-US" sz="2800" dirty="0" err="1"/>
              <a:t>adalah</a:t>
            </a:r>
            <a:r>
              <a:rPr lang="en-US" sz="2800" dirty="0"/>
              <a:t> </a:t>
            </a:r>
            <a:r>
              <a:rPr lang="en-US" sz="2800" dirty="0" err="1"/>
              <a:t>contoh</a:t>
            </a:r>
            <a:r>
              <a:rPr lang="en-US" sz="2800" dirty="0"/>
              <a:t> yang </a:t>
            </a:r>
            <a:r>
              <a:rPr lang="en-US" sz="2800" dirty="0" err="1"/>
              <a:t>baik</a:t>
            </a:r>
            <a:r>
              <a:rPr lang="en-US" sz="28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buFont typeface="Arial" charset="0"/>
              <a:buNone/>
            </a:pPr>
            <a:r>
              <a:rPr lang="en-US" dirty="0" smtClean="0"/>
              <a:t>4. </a:t>
            </a:r>
            <a:r>
              <a:rPr lang="en-US" dirty="0" err="1" smtClean="0"/>
              <a:t>Pernyataan</a:t>
            </a:r>
            <a:r>
              <a:rPr lang="en-US" dirty="0" smtClean="0"/>
              <a:t> </a:t>
            </a:r>
            <a:r>
              <a:rPr lang="en-US" dirty="0" err="1" smtClean="0"/>
              <a:t>pemegang</a:t>
            </a:r>
            <a:r>
              <a:rPr lang="en-US" dirty="0" smtClean="0"/>
              <a:t> </a:t>
            </a:r>
            <a:r>
              <a:rPr lang="en-US" dirty="0" err="1" smtClean="0"/>
              <a:t>otoritas</a:t>
            </a:r>
            <a:r>
              <a:rPr lang="en-US" dirty="0" smtClean="0"/>
              <a:t>.</a:t>
            </a:r>
          </a:p>
          <a:p>
            <a:pPr>
              <a:lnSpc>
                <a:spcPct val="90000"/>
              </a:lnSpc>
              <a:buFont typeface="Arial" charset="0"/>
              <a:buNone/>
            </a:pPr>
            <a:r>
              <a:rPr lang="en-US" dirty="0" smtClean="0"/>
              <a:t>    </a:t>
            </a:r>
            <a:r>
              <a:rPr lang="en-US" dirty="0" err="1" smtClean="0"/>
              <a:t>Direktur</a:t>
            </a:r>
            <a:r>
              <a:rPr lang="en-US" dirty="0" smtClean="0"/>
              <a:t> RS </a:t>
            </a:r>
            <a:r>
              <a:rPr lang="en-US" dirty="0" err="1" smtClean="0"/>
              <a:t>menyatakan</a:t>
            </a:r>
            <a:r>
              <a:rPr lang="en-US" dirty="0" smtClean="0"/>
              <a:t> </a:t>
            </a:r>
            <a:r>
              <a:rPr lang="en-US" dirty="0" err="1" smtClean="0"/>
              <a:t>prihatin</a:t>
            </a:r>
            <a:r>
              <a:rPr lang="en-US" dirty="0" smtClean="0"/>
              <a:t> </a:t>
            </a:r>
            <a:r>
              <a:rPr lang="en-US" dirty="0" err="1" smtClean="0"/>
              <a:t>masih</a:t>
            </a:r>
            <a:endParaRPr lang="en-US" dirty="0" smtClean="0"/>
          </a:p>
          <a:p>
            <a:pPr>
              <a:lnSpc>
                <a:spcPct val="90000"/>
              </a:lnSpc>
              <a:buFont typeface="Arial" charset="0"/>
              <a:buNone/>
            </a:pPr>
            <a:r>
              <a:rPr lang="en-US" dirty="0" smtClean="0"/>
              <a:t>    </a:t>
            </a:r>
            <a:r>
              <a:rPr lang="en-US" dirty="0" err="1" smtClean="0"/>
              <a:t>tingginya</a:t>
            </a:r>
            <a:r>
              <a:rPr lang="en-US" dirty="0" smtClean="0"/>
              <a:t> </a:t>
            </a:r>
            <a:r>
              <a:rPr lang="en-US" dirty="0" err="1" smtClean="0"/>
              <a:t>infeksi</a:t>
            </a:r>
            <a:r>
              <a:rPr lang="en-US" dirty="0" smtClean="0"/>
              <a:t> </a:t>
            </a:r>
            <a:r>
              <a:rPr lang="en-US" dirty="0" err="1" smtClean="0"/>
              <a:t>nosokomial</a:t>
            </a:r>
            <a:r>
              <a:rPr lang="en-US" dirty="0" smtClean="0"/>
              <a:t> </a:t>
            </a:r>
            <a:r>
              <a:rPr lang="en-US" dirty="0" err="1" smtClean="0"/>
              <a:t>di</a:t>
            </a:r>
            <a:r>
              <a:rPr lang="en-US" dirty="0" smtClean="0"/>
              <a:t> RS</a:t>
            </a:r>
          </a:p>
          <a:p>
            <a:pPr>
              <a:lnSpc>
                <a:spcPct val="90000"/>
              </a:lnSpc>
              <a:buFont typeface="Arial" charset="0"/>
              <a:buNone/>
            </a:pPr>
            <a:r>
              <a:rPr lang="en-US" dirty="0" smtClean="0"/>
              <a:t>   (research problem) </a:t>
            </a:r>
            <a:r>
              <a:rPr lang="en-US" dirty="0" err="1" smtClean="0"/>
              <a:t>bisa</a:t>
            </a:r>
            <a:r>
              <a:rPr lang="en-US" dirty="0" smtClean="0"/>
              <a:t> </a:t>
            </a:r>
            <a:r>
              <a:rPr lang="en-US" dirty="0" err="1" smtClean="0"/>
              <a:t>dikaji</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untuk</a:t>
            </a:r>
            <a:r>
              <a:rPr lang="en-US" dirty="0" smtClean="0"/>
              <a:t> </a:t>
            </a:r>
            <a:r>
              <a:rPr lang="en-US" dirty="0" err="1" smtClean="0"/>
              <a:t>mendapatkan</a:t>
            </a:r>
            <a:r>
              <a:rPr lang="en-US" dirty="0" smtClean="0"/>
              <a:t> research question</a:t>
            </a:r>
          </a:p>
          <a:p>
            <a:pPr>
              <a:lnSpc>
                <a:spcPct val="90000"/>
              </a:lnSpc>
              <a:buFont typeface="Arial" charset="0"/>
              <a:buNone/>
            </a:pPr>
            <a:r>
              <a:rPr lang="en-US" dirty="0" smtClean="0"/>
              <a:t>5. </a:t>
            </a:r>
            <a:r>
              <a:rPr lang="en-US" dirty="0" err="1" smtClean="0"/>
              <a:t>Pengamatan</a:t>
            </a:r>
            <a:r>
              <a:rPr lang="en-US" dirty="0" smtClean="0"/>
              <a:t> </a:t>
            </a:r>
            <a:r>
              <a:rPr lang="en-US" dirty="0" err="1" smtClean="0"/>
              <a:t>sepintas</a:t>
            </a:r>
            <a:r>
              <a:rPr lang="en-US" dirty="0" smtClean="0"/>
              <a:t>.</a:t>
            </a:r>
          </a:p>
          <a:p>
            <a:pPr>
              <a:lnSpc>
                <a:spcPct val="90000"/>
              </a:lnSpc>
              <a:buFont typeface="Arial" charset="0"/>
              <a:buNone/>
            </a:pPr>
            <a:r>
              <a:rPr lang="en-US" dirty="0" smtClean="0"/>
              <a:t>    Prof </a:t>
            </a:r>
            <a:r>
              <a:rPr lang="en-US" dirty="0" err="1" smtClean="0"/>
              <a:t>Sediatmo</a:t>
            </a:r>
            <a:r>
              <a:rPr lang="en-US" dirty="0" smtClean="0"/>
              <a:t> </a:t>
            </a:r>
            <a:r>
              <a:rPr lang="en-US" dirty="0" err="1" smtClean="0"/>
              <a:t>pusing</a:t>
            </a:r>
            <a:r>
              <a:rPr lang="en-US" dirty="0" smtClean="0"/>
              <a:t> </a:t>
            </a:r>
            <a:r>
              <a:rPr lang="en-US" dirty="0" err="1" smtClean="0"/>
              <a:t>dengan</a:t>
            </a:r>
            <a:r>
              <a:rPr lang="en-US" dirty="0" smtClean="0"/>
              <a:t> </a:t>
            </a:r>
            <a:r>
              <a:rPr lang="en-US" dirty="0" err="1" smtClean="0"/>
              <a:t>fondasi</a:t>
            </a:r>
            <a:r>
              <a:rPr lang="en-US" dirty="0" smtClean="0"/>
              <a:t> </a:t>
            </a:r>
            <a:r>
              <a:rPr lang="en-US" dirty="0" err="1" smtClean="0"/>
              <a:t>ditanah</a:t>
            </a:r>
            <a:endParaRPr lang="en-US" dirty="0" smtClean="0"/>
          </a:p>
          <a:p>
            <a:pPr>
              <a:lnSpc>
                <a:spcPct val="90000"/>
              </a:lnSpc>
              <a:buFont typeface="Arial" charset="0"/>
              <a:buNone/>
            </a:pPr>
            <a:r>
              <a:rPr lang="en-US" dirty="0" smtClean="0"/>
              <a:t>    </a:t>
            </a:r>
            <a:r>
              <a:rPr lang="en-US" dirty="0" err="1" smtClean="0"/>
              <a:t>ber-rawa</a:t>
            </a:r>
            <a:r>
              <a:rPr lang="en-US" dirty="0" smtClean="0"/>
              <a:t>, </a:t>
            </a:r>
            <a:r>
              <a:rPr lang="en-US" dirty="0" err="1" smtClean="0"/>
              <a:t>melihat</a:t>
            </a:r>
            <a:r>
              <a:rPr lang="en-US" dirty="0" smtClean="0"/>
              <a:t> </a:t>
            </a:r>
            <a:r>
              <a:rPr lang="en-US" dirty="0" err="1" smtClean="0"/>
              <a:t>pohon</a:t>
            </a:r>
            <a:r>
              <a:rPr lang="en-US" dirty="0" smtClean="0"/>
              <a:t> </a:t>
            </a:r>
            <a:r>
              <a:rPr lang="en-US" dirty="0" err="1" smtClean="0"/>
              <a:t>nyiur</a:t>
            </a:r>
            <a:r>
              <a:rPr lang="en-US" dirty="0" smtClean="0"/>
              <a:t> </a:t>
            </a:r>
            <a:r>
              <a:rPr lang="en-US" dirty="0" err="1" smtClean="0"/>
              <a:t>menjulang</a:t>
            </a:r>
            <a:r>
              <a:rPr lang="en-US" dirty="0" smtClean="0"/>
              <a:t>  </a:t>
            </a:r>
          </a:p>
          <a:p>
            <a:pPr>
              <a:lnSpc>
                <a:spcPct val="90000"/>
              </a:lnSpc>
              <a:buFont typeface="Arial" charset="0"/>
              <a:buNone/>
            </a:pPr>
            <a:r>
              <a:rPr lang="en-US" dirty="0" smtClean="0"/>
              <a:t>    </a:t>
            </a:r>
            <a:r>
              <a:rPr lang="en-US" dirty="0" err="1" smtClean="0"/>
              <a:t>ditepi</a:t>
            </a:r>
            <a:r>
              <a:rPr lang="en-US" dirty="0" smtClean="0"/>
              <a:t> </a:t>
            </a:r>
            <a:r>
              <a:rPr lang="en-US" dirty="0" err="1" smtClean="0"/>
              <a:t>tanah</a:t>
            </a:r>
            <a:r>
              <a:rPr lang="en-US" dirty="0" smtClean="0"/>
              <a:t> </a:t>
            </a:r>
            <a:r>
              <a:rPr lang="en-US" dirty="0" err="1" smtClean="0"/>
              <a:t>berawa</a:t>
            </a:r>
            <a:r>
              <a:rPr lang="en-US" dirty="0" smtClean="0"/>
              <a:t>, </a:t>
            </a:r>
            <a:r>
              <a:rPr lang="en-US" dirty="0" err="1" smtClean="0"/>
              <a:t>kuat</a:t>
            </a:r>
            <a:r>
              <a:rPr lang="en-US" dirty="0" smtClean="0"/>
              <a:t> </a:t>
            </a:r>
            <a:r>
              <a:rPr lang="en-US" dirty="0" err="1" smtClean="0"/>
              <a:t>diterpa</a:t>
            </a:r>
            <a:r>
              <a:rPr lang="en-US" dirty="0" smtClean="0"/>
              <a:t> </a:t>
            </a:r>
            <a:r>
              <a:rPr lang="en-US" dirty="0" err="1" smtClean="0"/>
              <a:t>angin</a:t>
            </a:r>
            <a:r>
              <a:rPr lang="en-US" dirty="0" smtClean="0">
                <a:sym typeface="Wingdings" pitchFamily="2" charset="2"/>
              </a:rPr>
              <a:t> </a:t>
            </a:r>
          </a:p>
          <a:p>
            <a:pPr>
              <a:lnSpc>
                <a:spcPct val="90000"/>
              </a:lnSpc>
              <a:buFont typeface="Arial" charset="0"/>
              <a:buNone/>
            </a:pPr>
            <a:r>
              <a:rPr lang="en-US" dirty="0" smtClean="0">
                <a:sym typeface="Wingdings" pitchFamily="2" charset="2"/>
              </a:rPr>
              <a:t>    </a:t>
            </a:r>
            <a:r>
              <a:rPr lang="en-US" dirty="0" err="1" smtClean="0">
                <a:sym typeface="Wingdings" pitchFamily="2" charset="2"/>
              </a:rPr>
              <a:t>muncul</a:t>
            </a:r>
            <a:r>
              <a:rPr lang="en-US" dirty="0" smtClean="0">
                <a:sym typeface="Wingdings" pitchFamily="2" charset="2"/>
              </a:rPr>
              <a:t> </a:t>
            </a:r>
            <a:r>
              <a:rPr lang="en-US" dirty="0" err="1" smtClean="0">
                <a:sym typeface="Wingdings" pitchFamily="2" charset="2"/>
              </a:rPr>
              <a:t>pemikiran</a:t>
            </a:r>
            <a:r>
              <a:rPr lang="en-US" dirty="0" smtClean="0">
                <a:sym typeface="Wingdings" pitchFamily="2" charset="2"/>
              </a:rPr>
              <a:t> </a:t>
            </a:r>
            <a:r>
              <a:rPr lang="en-US" dirty="0" err="1" smtClean="0">
                <a:sym typeface="Wingdings" pitchFamily="2" charset="2"/>
              </a:rPr>
              <a:t>fondasi</a:t>
            </a:r>
            <a:r>
              <a:rPr lang="en-US" dirty="0" smtClean="0">
                <a:sym typeface="Wingdings" pitchFamily="2" charset="2"/>
              </a:rPr>
              <a:t> </a:t>
            </a:r>
            <a:r>
              <a:rPr lang="en-US" dirty="0" err="1" smtClean="0">
                <a:sym typeface="Wingdings" pitchFamily="2" charset="2"/>
              </a:rPr>
              <a:t>cakar</a:t>
            </a:r>
            <a:r>
              <a:rPr lang="en-US" dirty="0" smtClean="0">
                <a:sym typeface="Wingdings" pitchFamily="2" charset="2"/>
              </a:rPr>
              <a:t> </a:t>
            </a:r>
            <a:r>
              <a:rPr lang="en-US" dirty="0" err="1" smtClean="0">
                <a:sym typeface="Wingdings" pitchFamily="2" charset="2"/>
              </a:rPr>
              <a:t>ayam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a:spLocks noGrp="1" noRot="1" noChangeArrowheads="1"/>
          </p:cNvSpPr>
          <p:nvPr>
            <p:ph idx="1"/>
          </p:nvPr>
        </p:nvSpPr>
        <p:spPr/>
        <p:txBody>
          <a:bodyPr/>
          <a:lstStyle/>
          <a:p>
            <a:pPr>
              <a:lnSpc>
                <a:spcPct val="90000"/>
              </a:lnSpc>
              <a:buFont typeface="Arial" charset="0"/>
              <a:buNone/>
            </a:pPr>
            <a:r>
              <a:rPr lang="en-US" sz="2400" dirty="0"/>
              <a:t>6. </a:t>
            </a:r>
            <a:r>
              <a:rPr lang="en-US" sz="2400" dirty="0" err="1"/>
              <a:t>Pengalaman</a:t>
            </a:r>
            <a:r>
              <a:rPr lang="en-US" sz="2400" dirty="0"/>
              <a:t> </a:t>
            </a:r>
            <a:r>
              <a:rPr lang="en-US" sz="2400" dirty="0" err="1"/>
              <a:t>pribadi</a:t>
            </a:r>
            <a:endParaRPr lang="en-US" sz="2400" dirty="0"/>
          </a:p>
          <a:p>
            <a:pPr>
              <a:lnSpc>
                <a:spcPct val="90000"/>
              </a:lnSpc>
              <a:buFont typeface="Arial" charset="0"/>
              <a:buNone/>
            </a:pPr>
            <a:r>
              <a:rPr lang="en-US" sz="2400" dirty="0"/>
              <a:t>    </a:t>
            </a:r>
            <a:r>
              <a:rPr lang="en-US" sz="2400" dirty="0" err="1"/>
              <a:t>Berdasarkan</a:t>
            </a:r>
            <a:r>
              <a:rPr lang="en-US" sz="2400" dirty="0"/>
              <a:t> </a:t>
            </a:r>
            <a:r>
              <a:rPr lang="en-US" sz="2400" dirty="0" err="1"/>
              <a:t>pengalaman</a:t>
            </a:r>
            <a:r>
              <a:rPr lang="en-US" sz="2400" dirty="0"/>
              <a:t> </a:t>
            </a:r>
            <a:r>
              <a:rPr lang="en-US" sz="2400" dirty="0" err="1"/>
              <a:t>saya</a:t>
            </a:r>
            <a:r>
              <a:rPr lang="en-US" sz="2400" dirty="0"/>
              <a:t> </a:t>
            </a:r>
            <a:r>
              <a:rPr lang="en-US" sz="2400" dirty="0" err="1"/>
              <a:t>angka</a:t>
            </a:r>
            <a:r>
              <a:rPr lang="en-US" sz="2400" dirty="0"/>
              <a:t> </a:t>
            </a:r>
            <a:r>
              <a:rPr lang="en-US" sz="2400" dirty="0" err="1"/>
              <a:t>infeksi</a:t>
            </a:r>
            <a:r>
              <a:rPr lang="en-US" sz="2400" dirty="0"/>
              <a:t> </a:t>
            </a:r>
            <a:r>
              <a:rPr lang="en-US" sz="2400" dirty="0" err="1"/>
              <a:t>luka</a:t>
            </a:r>
            <a:r>
              <a:rPr lang="en-US" sz="2400" dirty="0"/>
              <a:t>            </a:t>
            </a:r>
            <a:r>
              <a:rPr lang="en-US" sz="2400" dirty="0" err="1"/>
              <a:t>operasi</a:t>
            </a:r>
            <a:r>
              <a:rPr lang="en-US" sz="2400" dirty="0"/>
              <a:t> </a:t>
            </a:r>
            <a:r>
              <a:rPr lang="en-US" sz="2400" dirty="0" err="1"/>
              <a:t>apendisituis</a:t>
            </a:r>
            <a:r>
              <a:rPr lang="en-US" sz="2400" dirty="0"/>
              <a:t> </a:t>
            </a:r>
            <a:r>
              <a:rPr lang="en-US" sz="2400" dirty="0" err="1"/>
              <a:t>perforata</a:t>
            </a:r>
            <a:r>
              <a:rPr lang="en-US" sz="2400" dirty="0"/>
              <a:t> yang </a:t>
            </a:r>
            <a:r>
              <a:rPr lang="en-US" sz="2400" dirty="0" err="1"/>
              <a:t>saya</a:t>
            </a:r>
            <a:r>
              <a:rPr lang="en-US" sz="2400" dirty="0"/>
              <a:t> </a:t>
            </a:r>
            <a:r>
              <a:rPr lang="en-US" sz="2400" dirty="0" err="1"/>
              <a:t>tangani</a:t>
            </a:r>
            <a:r>
              <a:rPr lang="en-US" sz="2400" dirty="0"/>
              <a:t> </a:t>
            </a:r>
            <a:r>
              <a:rPr lang="en-US" sz="2400" dirty="0" err="1"/>
              <a:t>kurang</a:t>
            </a:r>
            <a:r>
              <a:rPr lang="en-US" sz="2400" dirty="0"/>
              <a:t> </a:t>
            </a:r>
            <a:r>
              <a:rPr lang="en-US" sz="2400" dirty="0" err="1"/>
              <a:t>dari</a:t>
            </a:r>
            <a:r>
              <a:rPr lang="en-US" sz="2400" dirty="0"/>
              <a:t> 20%, lo </a:t>
            </a:r>
            <a:r>
              <a:rPr lang="en-US" sz="2400" dirty="0" err="1"/>
              <a:t>disini</a:t>
            </a:r>
            <a:r>
              <a:rPr lang="en-US" sz="2400" dirty="0"/>
              <a:t> </a:t>
            </a:r>
            <a:r>
              <a:rPr lang="en-US" sz="2400" dirty="0" err="1"/>
              <a:t>kok</a:t>
            </a:r>
            <a:r>
              <a:rPr lang="en-US" sz="2400" dirty="0"/>
              <a:t> 40%, </a:t>
            </a:r>
            <a:r>
              <a:rPr lang="en-US" sz="2400" dirty="0" err="1"/>
              <a:t>ada</a:t>
            </a:r>
            <a:r>
              <a:rPr lang="en-US" sz="2400" dirty="0"/>
              <a:t> </a:t>
            </a:r>
            <a:r>
              <a:rPr lang="en-US" sz="2400" dirty="0" err="1"/>
              <a:t>sesuatu</a:t>
            </a:r>
            <a:r>
              <a:rPr lang="en-US" sz="2400" dirty="0"/>
              <a:t> yang </a:t>
            </a:r>
            <a:r>
              <a:rPr lang="en-US" sz="2400" dirty="0" err="1"/>
              <a:t>perlu</a:t>
            </a:r>
            <a:r>
              <a:rPr lang="en-US" sz="2400" dirty="0"/>
              <a:t> </a:t>
            </a:r>
            <a:r>
              <a:rPr lang="en-US" sz="2400" dirty="0" err="1"/>
              <a:t>diungkap</a:t>
            </a:r>
            <a:r>
              <a:rPr lang="en-US" sz="2400" dirty="0"/>
              <a:t> </a:t>
            </a:r>
            <a:r>
              <a:rPr lang="en-US" sz="2400" dirty="0" err="1"/>
              <a:t>mengapa</a:t>
            </a:r>
            <a:r>
              <a:rPr lang="en-US" sz="2400" dirty="0"/>
              <a:t> </a:t>
            </a:r>
            <a:r>
              <a:rPr lang="en-US" sz="2400" dirty="0" err="1"/>
              <a:t>demikian</a:t>
            </a:r>
            <a:r>
              <a:rPr lang="en-US" sz="2400" dirty="0"/>
              <a:t>.</a:t>
            </a:r>
          </a:p>
          <a:p>
            <a:pPr>
              <a:lnSpc>
                <a:spcPct val="90000"/>
              </a:lnSpc>
              <a:buFont typeface="Arial" charset="0"/>
              <a:buNone/>
            </a:pPr>
            <a:endParaRPr lang="en-US" sz="2400" dirty="0"/>
          </a:p>
          <a:p>
            <a:pPr>
              <a:lnSpc>
                <a:spcPct val="90000"/>
              </a:lnSpc>
              <a:buFont typeface="Arial" charset="0"/>
              <a:buNone/>
            </a:pPr>
            <a:r>
              <a:rPr lang="en-US" sz="2400" dirty="0"/>
              <a:t>7. </a:t>
            </a:r>
            <a:r>
              <a:rPr lang="en-US" sz="2400" dirty="0" err="1"/>
              <a:t>Perasaan</a:t>
            </a:r>
            <a:r>
              <a:rPr lang="en-US" sz="2400" dirty="0"/>
              <a:t> </a:t>
            </a:r>
            <a:r>
              <a:rPr lang="en-US" sz="2400" dirty="0" err="1"/>
              <a:t>intuitif</a:t>
            </a:r>
            <a:r>
              <a:rPr lang="en-US" sz="2400" dirty="0"/>
              <a:t>.</a:t>
            </a:r>
          </a:p>
          <a:p>
            <a:pPr>
              <a:lnSpc>
                <a:spcPct val="90000"/>
              </a:lnSpc>
              <a:buFont typeface="Arial" charset="0"/>
              <a:buNone/>
            </a:pPr>
            <a:r>
              <a:rPr lang="en-US" sz="2400" dirty="0"/>
              <a:t>    </a:t>
            </a:r>
            <a:r>
              <a:rPr lang="en-US" sz="2400" dirty="0" err="1"/>
              <a:t>Saya</a:t>
            </a:r>
            <a:r>
              <a:rPr lang="en-US" sz="2400" dirty="0"/>
              <a:t> </a:t>
            </a:r>
            <a:r>
              <a:rPr lang="en-US" sz="2400" dirty="0" err="1"/>
              <a:t>melihat</a:t>
            </a:r>
            <a:r>
              <a:rPr lang="en-US" sz="2400" dirty="0"/>
              <a:t> </a:t>
            </a:r>
            <a:r>
              <a:rPr lang="en-US" sz="2400" dirty="0" err="1"/>
              <a:t>perawat</a:t>
            </a:r>
            <a:r>
              <a:rPr lang="en-US" sz="2400" dirty="0"/>
              <a:t> </a:t>
            </a:r>
            <a:r>
              <a:rPr lang="en-US" sz="2400" dirty="0" err="1"/>
              <a:t>mengganti</a:t>
            </a:r>
            <a:r>
              <a:rPr lang="en-US" sz="2400" dirty="0"/>
              <a:t> </a:t>
            </a:r>
            <a:r>
              <a:rPr lang="en-US" sz="2400" dirty="0" err="1"/>
              <a:t>balut</a:t>
            </a:r>
            <a:r>
              <a:rPr lang="en-US" sz="2400" dirty="0"/>
              <a:t> </a:t>
            </a:r>
            <a:r>
              <a:rPr lang="en-US" sz="2400" dirty="0" err="1"/>
              <a:t>beberapa</a:t>
            </a:r>
            <a:r>
              <a:rPr lang="en-US" sz="2400" dirty="0"/>
              <a:t> </a:t>
            </a:r>
            <a:r>
              <a:rPr lang="en-US" sz="2400" dirty="0" err="1"/>
              <a:t>pasien</a:t>
            </a:r>
            <a:r>
              <a:rPr lang="en-US" sz="2400" dirty="0"/>
              <a:t> </a:t>
            </a:r>
            <a:r>
              <a:rPr lang="en-US" sz="2400" dirty="0" err="1"/>
              <a:t>tidak</a:t>
            </a:r>
            <a:r>
              <a:rPr lang="en-US" sz="2400" dirty="0"/>
              <a:t> </a:t>
            </a:r>
            <a:r>
              <a:rPr lang="en-US" sz="2400" dirty="0" err="1"/>
              <a:t>cuci</a:t>
            </a:r>
            <a:r>
              <a:rPr lang="en-US" sz="2400" dirty="0"/>
              <a:t> </a:t>
            </a:r>
            <a:r>
              <a:rPr lang="en-US" sz="2400" dirty="0" err="1"/>
              <a:t>tangan</a:t>
            </a:r>
            <a:r>
              <a:rPr lang="en-US" sz="2400" dirty="0"/>
              <a:t> </a:t>
            </a:r>
            <a:r>
              <a:rPr lang="en-US" sz="2400" dirty="0" err="1"/>
              <a:t>diantaranya</a:t>
            </a:r>
            <a:r>
              <a:rPr lang="en-US" sz="2400" dirty="0"/>
              <a:t>, </a:t>
            </a:r>
            <a:r>
              <a:rPr lang="en-US" sz="2400" dirty="0" err="1"/>
              <a:t>pinset</a:t>
            </a:r>
            <a:r>
              <a:rPr lang="en-US" sz="2400" dirty="0"/>
              <a:t> yang </a:t>
            </a:r>
            <a:r>
              <a:rPr lang="en-US" sz="2400" dirty="0" err="1"/>
              <a:t>dipakai</a:t>
            </a:r>
            <a:r>
              <a:rPr lang="en-US" sz="2400" dirty="0"/>
              <a:t> </a:t>
            </a:r>
            <a:r>
              <a:rPr lang="en-US" sz="2400" dirty="0" err="1"/>
              <a:t>sama</a:t>
            </a:r>
            <a:r>
              <a:rPr lang="en-US" sz="2400" dirty="0"/>
              <a:t> </a:t>
            </a:r>
            <a:r>
              <a:rPr lang="en-US" sz="2400" dirty="0" err="1"/>
              <a:t>dan</a:t>
            </a:r>
            <a:r>
              <a:rPr lang="en-US" sz="2400" dirty="0"/>
              <a:t> </a:t>
            </a:r>
            <a:r>
              <a:rPr lang="en-US" sz="2400" dirty="0" err="1"/>
              <a:t>tidak</a:t>
            </a:r>
            <a:r>
              <a:rPr lang="en-US" sz="2400" dirty="0"/>
              <a:t> </a:t>
            </a:r>
            <a:r>
              <a:rPr lang="en-US" sz="2400" dirty="0" err="1"/>
              <a:t>dicuci</a:t>
            </a:r>
            <a:r>
              <a:rPr lang="en-US" sz="2400" dirty="0"/>
              <a:t>, </a:t>
            </a:r>
            <a:r>
              <a:rPr lang="en-US" sz="2400" dirty="0" err="1"/>
              <a:t>intuisi</a:t>
            </a:r>
            <a:r>
              <a:rPr lang="en-US" sz="2400" dirty="0"/>
              <a:t> </a:t>
            </a:r>
            <a:r>
              <a:rPr lang="en-US" sz="2400" dirty="0" err="1"/>
              <a:t>saya</a:t>
            </a:r>
            <a:r>
              <a:rPr lang="en-US" sz="2400" dirty="0"/>
              <a:t>: </a:t>
            </a:r>
            <a:r>
              <a:rPr lang="en-US" sz="2400" dirty="0" err="1"/>
              <a:t>infeksi</a:t>
            </a:r>
            <a:r>
              <a:rPr lang="en-US" sz="2400" dirty="0"/>
              <a:t> </a:t>
            </a:r>
            <a:r>
              <a:rPr lang="en-US" sz="2400" dirty="0" err="1"/>
              <a:t>nosokomial</a:t>
            </a:r>
            <a:r>
              <a:rPr lang="en-US" sz="2400" dirty="0"/>
              <a:t> </a:t>
            </a:r>
            <a:r>
              <a:rPr lang="en-US" sz="2400" dirty="0" err="1"/>
              <a:t>disini</a:t>
            </a:r>
            <a:r>
              <a:rPr lang="en-US" sz="2400" dirty="0"/>
              <a:t> </a:t>
            </a:r>
            <a:r>
              <a:rPr lang="en-US" sz="2400" dirty="0" err="1"/>
              <a:t>tinggi</a:t>
            </a:r>
            <a:r>
              <a:rPr lang="en-US" sz="2400" dirty="0"/>
              <a:t>, </a:t>
            </a:r>
            <a:r>
              <a:rPr lang="en-US" sz="2400" dirty="0" err="1"/>
              <a:t>mari</a:t>
            </a:r>
            <a:r>
              <a:rPr lang="en-US" sz="2400" dirty="0"/>
              <a:t> </a:t>
            </a:r>
            <a:r>
              <a:rPr lang="en-US" sz="2400" dirty="0" err="1"/>
              <a:t>buktikan</a:t>
            </a:r>
            <a:r>
              <a:rPr lang="en-US" sz="2400" dirty="0"/>
              <a:t> </a:t>
            </a:r>
            <a:r>
              <a:rPr lang="en-US" sz="2400" dirty="0" err="1"/>
              <a:t>dengan</a:t>
            </a:r>
            <a:r>
              <a:rPr lang="en-US" sz="2400" dirty="0"/>
              <a:t> </a:t>
            </a:r>
            <a:r>
              <a:rPr lang="en-US" sz="2400" dirty="0" err="1"/>
              <a:t>penelitian</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026"/>
          <p:cNvSpPr>
            <a:spLocks noGrp="1" noRot="1" noChangeArrowheads="1"/>
          </p:cNvSpPr>
          <p:nvPr>
            <p:ph type="title"/>
          </p:nvPr>
        </p:nvSpPr>
        <p:spPr/>
        <p:txBody>
          <a:bodyPr/>
          <a:lstStyle/>
          <a:p>
            <a:endParaRPr lang="en-US" i="1"/>
          </a:p>
        </p:txBody>
      </p:sp>
      <p:sp>
        <p:nvSpPr>
          <p:cNvPr id="139267" name="Rectangle 1027"/>
          <p:cNvSpPr>
            <a:spLocks noGrp="1" noRot="1" noChangeArrowheads="1"/>
          </p:cNvSpPr>
          <p:nvPr>
            <p:ph type="body" idx="1"/>
          </p:nvPr>
        </p:nvSpPr>
        <p:spPr>
          <a:xfrm>
            <a:off x="301625" y="2514600"/>
            <a:ext cx="8540750" cy="3584575"/>
          </a:xfrm>
        </p:spPr>
        <p:txBody>
          <a:bodyPr/>
          <a:lstStyle/>
          <a:p>
            <a:r>
              <a:rPr lang="en-US"/>
              <a:t>“</a:t>
            </a:r>
            <a:r>
              <a:rPr lang="en-US" b="1" i="1"/>
              <a:t>First find out everything everybody else has done and then  begin where they left out”</a:t>
            </a:r>
          </a:p>
          <a:p>
            <a:pPr>
              <a:buFont typeface="Arial" charset="0"/>
              <a:buNone/>
            </a:pPr>
            <a:r>
              <a:rPr lang="en-US"/>
              <a:t>             (Thomas Edison)</a:t>
            </a:r>
          </a:p>
          <a:p>
            <a:pPr>
              <a:buFont typeface="Arial" charset="0"/>
              <a:buNone/>
            </a:pPr>
            <a:r>
              <a:rPr lang="en-US"/>
              <a:t>        </a:t>
            </a:r>
          </a:p>
        </p:txBody>
      </p:sp>
      <p:sp>
        <p:nvSpPr>
          <p:cNvPr id="139268" name="Text Box 1028"/>
          <p:cNvSpPr txBox="1">
            <a:spLocks noChangeArrowheads="1"/>
          </p:cNvSpPr>
          <p:nvPr/>
        </p:nvSpPr>
        <p:spPr bwMode="auto">
          <a:xfrm>
            <a:off x="1905000" y="5257800"/>
            <a:ext cx="6705600" cy="519113"/>
          </a:xfrm>
          <a:prstGeom prst="rect">
            <a:avLst/>
          </a:prstGeom>
          <a:noFill/>
          <a:ln w="9525">
            <a:noFill/>
            <a:miter lim="800000"/>
            <a:headEnd/>
            <a:tailEnd/>
          </a:ln>
          <a:effectLst/>
        </p:spPr>
        <p:txBody>
          <a:bodyPr>
            <a:spAutoFit/>
          </a:bodyPr>
          <a:lstStyle/>
          <a:p>
            <a:pPr>
              <a:spcBef>
                <a:spcPct val="50000"/>
              </a:spcBef>
            </a:pPr>
            <a:r>
              <a:rPr lang="en-US" sz="2800" b="1" dirty="0">
                <a:solidFill>
                  <a:srgbClr val="FF0000"/>
                </a:solidFill>
                <a:latin typeface="Comic Sans MS" pitchFamily="66" charset="0"/>
                <a:sym typeface="Wingdings" pitchFamily="2" charset="2"/>
              </a:rPr>
              <a:t> </a:t>
            </a:r>
            <a:r>
              <a:rPr lang="en-US" sz="2800" b="1" dirty="0" err="1">
                <a:solidFill>
                  <a:schemeClr val="tx2"/>
                </a:solidFill>
                <a:latin typeface="Comic Sans MS" pitchFamily="66" charset="0"/>
                <a:sym typeface="Wingdings" pitchFamily="2" charset="2"/>
              </a:rPr>
              <a:t>Banyak</a:t>
            </a:r>
            <a:r>
              <a:rPr lang="en-US" sz="2800" b="1" dirty="0">
                <a:solidFill>
                  <a:schemeClr val="tx2"/>
                </a:solidFill>
                <a:latin typeface="Comic Sans MS" pitchFamily="66" charset="0"/>
                <a:sym typeface="Wingdings" pitchFamily="2" charset="2"/>
              </a:rPr>
              <a:t> </a:t>
            </a:r>
            <a:r>
              <a:rPr lang="en-US" sz="2800" b="1" dirty="0" err="1">
                <a:solidFill>
                  <a:schemeClr val="tx2"/>
                </a:solidFill>
                <a:latin typeface="Comic Sans MS" pitchFamily="66" charset="0"/>
                <a:sym typeface="Wingdings" pitchFamily="2" charset="2"/>
              </a:rPr>
              <a:t>baca</a:t>
            </a:r>
            <a:r>
              <a:rPr lang="en-US" sz="2800" b="1" dirty="0">
                <a:solidFill>
                  <a:schemeClr val="tx2"/>
                </a:solidFill>
                <a:latin typeface="Comic Sans MS" pitchFamily="66" charset="0"/>
                <a:sym typeface="Wingdings" pitchFamily="2" charset="2"/>
              </a:rPr>
              <a:t>, </a:t>
            </a:r>
            <a:r>
              <a:rPr lang="en-US" sz="2800" b="1" dirty="0" err="1">
                <a:solidFill>
                  <a:schemeClr val="tx2"/>
                </a:solidFill>
                <a:latin typeface="Comic Sans MS" pitchFamily="66" charset="0"/>
                <a:sym typeface="Wingdings" pitchFamily="2" charset="2"/>
              </a:rPr>
              <a:t>banyak</a:t>
            </a:r>
            <a:r>
              <a:rPr lang="en-US" sz="2800" b="1" dirty="0">
                <a:solidFill>
                  <a:schemeClr val="tx2"/>
                </a:solidFill>
                <a:latin typeface="Comic Sans MS" pitchFamily="66" charset="0"/>
                <a:sym typeface="Wingdings" pitchFamily="2" charset="2"/>
              </a:rPr>
              <a:t> </a:t>
            </a:r>
            <a:r>
              <a:rPr lang="en-US" sz="2800" b="1" dirty="0" err="1">
                <a:solidFill>
                  <a:schemeClr val="tx2"/>
                </a:solidFill>
                <a:latin typeface="Comic Sans MS" pitchFamily="66" charset="0"/>
                <a:sym typeface="Wingdings" pitchFamily="2" charset="2"/>
              </a:rPr>
              <a:t>cari</a:t>
            </a:r>
            <a:r>
              <a:rPr lang="en-US" sz="2800" b="1" dirty="0">
                <a:solidFill>
                  <a:schemeClr val="tx2"/>
                </a:solidFill>
                <a:latin typeface="Comic Sans MS" pitchFamily="66" charset="0"/>
                <a:sym typeface="Wingdings" pitchFamily="2" charset="2"/>
              </a:rPr>
              <a:t> </a:t>
            </a:r>
            <a:r>
              <a:rPr lang="en-US" sz="2800" b="1" dirty="0" err="1">
                <a:solidFill>
                  <a:schemeClr val="tx2"/>
                </a:solidFill>
                <a:latin typeface="Comic Sans MS" pitchFamily="66" charset="0"/>
                <a:sym typeface="Wingdings" pitchFamily="2" charset="2"/>
              </a:rPr>
              <a:t>tahu</a:t>
            </a:r>
            <a:endParaRPr lang="en-US" sz="2800" b="1" dirty="0">
              <a:solidFill>
                <a:schemeClr val="tx2"/>
              </a:solidFill>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WordArt 4"/>
          <p:cNvSpPr>
            <a:spLocks noChangeArrowheads="1" noChangeShapeType="1" noTextEdit="1"/>
          </p:cNvSpPr>
          <p:nvPr/>
        </p:nvSpPr>
        <p:spPr bwMode="auto">
          <a:xfrm>
            <a:off x="381000" y="533400"/>
            <a:ext cx="8210550" cy="1524000"/>
          </a:xfrm>
          <a:prstGeom prst="rect">
            <a:avLst/>
          </a:prstGeom>
        </p:spPr>
        <p:txBody>
          <a:bodyPr wrap="none" fromWordArt="1">
            <a:prstTxWarp prst="textPlain">
              <a:avLst>
                <a:gd name="adj" fmla="val 50000"/>
              </a:avLst>
            </a:prstTxWarp>
          </a:bodyPr>
          <a:lstStyle/>
          <a:p>
            <a:pPr algn="ctr"/>
            <a:r>
              <a:rPr lang="en-US" sz="3600" kern="10">
                <a:ln w="19050">
                  <a:solidFill>
                    <a:srgbClr val="00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TERNYATA IDE/MASALAH YANG AKAN</a:t>
            </a:r>
          </a:p>
          <a:p>
            <a:pPr algn="ctr"/>
            <a:r>
              <a:rPr lang="en-US" sz="3600" kern="10">
                <a:ln w="19050">
                  <a:solidFill>
                    <a:srgbClr val="000000"/>
                  </a:solid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SAYA TELITI, SUDAH DILAPORKAN PENELITI LAIN.</a:t>
            </a:r>
          </a:p>
        </p:txBody>
      </p:sp>
      <p:sp>
        <p:nvSpPr>
          <p:cNvPr id="168966" name="Text Box 6"/>
          <p:cNvSpPr txBox="1">
            <a:spLocks noChangeArrowheads="1"/>
          </p:cNvSpPr>
          <p:nvPr/>
        </p:nvSpPr>
        <p:spPr bwMode="auto">
          <a:xfrm>
            <a:off x="304800" y="2819400"/>
            <a:ext cx="1752600" cy="32797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pPr>
            <a:r>
              <a:rPr lang="en-US" b="1" dirty="0">
                <a:solidFill>
                  <a:srgbClr val="07080F"/>
                </a:solidFill>
              </a:rPr>
              <a:t>PINDAH KE IDE/ MASALAH YANG LAIN</a:t>
            </a:r>
          </a:p>
          <a:p>
            <a:pPr>
              <a:spcBef>
                <a:spcPct val="50000"/>
              </a:spcBef>
            </a:pPr>
            <a:r>
              <a:rPr lang="en-US" b="1" dirty="0">
                <a:solidFill>
                  <a:srgbClr val="07080F"/>
                </a:solidFill>
              </a:rPr>
              <a:t>SAMPAI BERULANG-ULANG, BERKEPANJANGAN &amp; GAGAL MENEMUKAN</a:t>
            </a:r>
          </a:p>
        </p:txBody>
      </p:sp>
      <p:sp>
        <p:nvSpPr>
          <p:cNvPr id="168967" name="Rectangle 7"/>
          <p:cNvSpPr>
            <a:spLocks noChangeArrowheads="1"/>
          </p:cNvSpPr>
          <p:nvPr/>
        </p:nvSpPr>
        <p:spPr bwMode="auto">
          <a:xfrm>
            <a:off x="304800" y="228600"/>
            <a:ext cx="8305800" cy="1905000"/>
          </a:xfrm>
          <a:prstGeom prst="rect">
            <a:avLst/>
          </a:prstGeom>
          <a:noFill/>
          <a:ln w="28575">
            <a:solidFill>
              <a:schemeClr val="tx1"/>
            </a:solidFill>
            <a:miter lim="800000"/>
            <a:headEnd/>
            <a:tailEnd/>
          </a:ln>
          <a:effectLst/>
        </p:spPr>
        <p:txBody>
          <a:bodyPr wrap="none" anchor="ctr"/>
          <a:lstStyle/>
          <a:p>
            <a:endParaRPr lang="en-US"/>
          </a:p>
        </p:txBody>
      </p:sp>
      <p:sp>
        <p:nvSpPr>
          <p:cNvPr id="168968" name="Text Box 8"/>
          <p:cNvSpPr txBox="1">
            <a:spLocks noChangeArrowheads="1"/>
          </p:cNvSpPr>
          <p:nvPr/>
        </p:nvSpPr>
        <p:spPr bwMode="auto">
          <a:xfrm>
            <a:off x="2362200" y="2819400"/>
            <a:ext cx="6248400" cy="2870200"/>
          </a:xfrm>
          <a:prstGeom prst="rect">
            <a:avLst/>
          </a:prstGeom>
          <a:solidFill>
            <a:srgbClr val="07080F"/>
          </a:solidFill>
          <a:ln w="28575">
            <a:solidFill>
              <a:schemeClr val="tx1"/>
            </a:solidFill>
            <a:miter lim="800000"/>
            <a:headEnd/>
            <a:tailEnd/>
          </a:ln>
          <a:effectLst/>
        </p:spPr>
        <p:txBody>
          <a:bodyPr>
            <a:spAutoFit/>
          </a:bodyPr>
          <a:lstStyle/>
          <a:p>
            <a:pPr>
              <a:spcBef>
                <a:spcPct val="50000"/>
              </a:spcBef>
            </a:pPr>
            <a:r>
              <a:rPr lang="en-US"/>
              <a:t>TETAP DALAM IDE/ MASALAH TERSEBUT, LAKUKAN KAJIAN LAPORAN PENELITIAN TERSEBUT DENGAN PERTANYAAN SBB:</a:t>
            </a:r>
          </a:p>
          <a:p>
            <a:pPr>
              <a:spcBef>
                <a:spcPct val="50000"/>
              </a:spcBef>
            </a:pPr>
            <a:r>
              <a:rPr lang="en-US"/>
              <a:t>1. Ada masalah metodologis penelitian tersebut  (design, sampling, pengukuran, analisis statistik)?</a:t>
            </a:r>
          </a:p>
          <a:p>
            <a:pPr>
              <a:spcBef>
                <a:spcPct val="50000"/>
              </a:spcBef>
            </a:pPr>
            <a:r>
              <a:rPr lang="en-US"/>
              <a:t>2. Ada variabel pengganggu yang belum di perhitungkan?</a:t>
            </a:r>
          </a:p>
          <a:p>
            <a:pPr>
              <a:spcBef>
                <a:spcPct val="50000"/>
              </a:spcBef>
            </a:pPr>
            <a:r>
              <a:rPr lang="en-US"/>
              <a:t>3. Ada unexpected/ surprising result?</a:t>
            </a:r>
          </a:p>
          <a:p>
            <a:pPr>
              <a:spcBef>
                <a:spcPct val="50000"/>
              </a:spcBef>
            </a:pPr>
            <a:r>
              <a:rPr lang="en-US"/>
              <a:t>4. Populasi studi apakah beda dengan populasi Indonesia? </a:t>
            </a:r>
          </a:p>
        </p:txBody>
      </p:sp>
      <p:sp>
        <p:nvSpPr>
          <p:cNvPr id="168969" name="Line 9"/>
          <p:cNvSpPr>
            <a:spLocks noChangeShapeType="1"/>
          </p:cNvSpPr>
          <p:nvPr/>
        </p:nvSpPr>
        <p:spPr bwMode="auto">
          <a:xfrm>
            <a:off x="990600" y="2438400"/>
            <a:ext cx="4267200" cy="0"/>
          </a:xfrm>
          <a:prstGeom prst="line">
            <a:avLst/>
          </a:prstGeom>
          <a:noFill/>
          <a:ln w="38100">
            <a:solidFill>
              <a:schemeClr val="tx1"/>
            </a:solidFill>
            <a:round/>
            <a:headEnd/>
            <a:tailEnd/>
          </a:ln>
          <a:effectLst/>
        </p:spPr>
        <p:txBody>
          <a:bodyPr wrap="none"/>
          <a:lstStyle/>
          <a:p>
            <a:endParaRPr lang="en-US"/>
          </a:p>
        </p:txBody>
      </p:sp>
      <p:sp>
        <p:nvSpPr>
          <p:cNvPr id="168970" name="Line 10"/>
          <p:cNvSpPr>
            <a:spLocks noChangeShapeType="1"/>
          </p:cNvSpPr>
          <p:nvPr/>
        </p:nvSpPr>
        <p:spPr bwMode="auto">
          <a:xfrm>
            <a:off x="990600" y="2438400"/>
            <a:ext cx="0" cy="304800"/>
          </a:xfrm>
          <a:prstGeom prst="line">
            <a:avLst/>
          </a:prstGeom>
          <a:noFill/>
          <a:ln w="38100">
            <a:solidFill>
              <a:schemeClr val="tx1"/>
            </a:solidFill>
            <a:round/>
            <a:headEnd/>
            <a:tailEnd type="triangle" w="med" len="med"/>
          </a:ln>
          <a:effectLst/>
        </p:spPr>
        <p:txBody>
          <a:bodyPr wrap="none"/>
          <a:lstStyle/>
          <a:p>
            <a:endParaRPr lang="en-US"/>
          </a:p>
        </p:txBody>
      </p:sp>
      <p:sp>
        <p:nvSpPr>
          <p:cNvPr id="168971" name="Line 11"/>
          <p:cNvSpPr>
            <a:spLocks noChangeShapeType="1"/>
          </p:cNvSpPr>
          <p:nvPr/>
        </p:nvSpPr>
        <p:spPr bwMode="auto">
          <a:xfrm>
            <a:off x="5257800" y="2438400"/>
            <a:ext cx="0" cy="304800"/>
          </a:xfrm>
          <a:prstGeom prst="line">
            <a:avLst/>
          </a:prstGeom>
          <a:noFill/>
          <a:ln w="38100">
            <a:solidFill>
              <a:schemeClr val="tx1"/>
            </a:solidFill>
            <a:round/>
            <a:headEnd/>
            <a:tailEnd type="triangle" w="med" len="med"/>
          </a:ln>
          <a:effectLst/>
        </p:spPr>
        <p:txBody>
          <a:bodyPr wrap="none"/>
          <a:lstStyle/>
          <a:p>
            <a:endParaRPr lang="en-US"/>
          </a:p>
        </p:txBody>
      </p:sp>
      <p:sp>
        <p:nvSpPr>
          <p:cNvPr id="168972" name="Line 12"/>
          <p:cNvSpPr>
            <a:spLocks noChangeShapeType="1"/>
          </p:cNvSpPr>
          <p:nvPr/>
        </p:nvSpPr>
        <p:spPr bwMode="auto">
          <a:xfrm>
            <a:off x="4191000" y="2133600"/>
            <a:ext cx="0" cy="304800"/>
          </a:xfrm>
          <a:prstGeom prst="line">
            <a:avLst/>
          </a:prstGeom>
          <a:noFill/>
          <a:ln w="38100">
            <a:solidFill>
              <a:schemeClr val="tx1"/>
            </a:solidFill>
            <a:round/>
            <a:headEnd/>
            <a:tailEnd/>
          </a:ln>
          <a:effectLst/>
        </p:spPr>
        <p:txBody>
          <a:bodyPr wrap="none"/>
          <a:lstStyle/>
          <a:p>
            <a:endParaRPr lang="en-US"/>
          </a:p>
        </p:txBody>
      </p:sp>
      <p:sp>
        <p:nvSpPr>
          <p:cNvPr id="168973" name="Text Box 13"/>
          <p:cNvSpPr txBox="1">
            <a:spLocks noChangeArrowheads="1"/>
          </p:cNvSpPr>
          <p:nvPr/>
        </p:nvSpPr>
        <p:spPr bwMode="auto">
          <a:xfrm>
            <a:off x="2362200" y="6019800"/>
            <a:ext cx="6248400" cy="64135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pPr>
            <a:r>
              <a:rPr lang="en-US" dirty="0">
                <a:solidFill>
                  <a:srgbClr val="07080F"/>
                </a:solidFill>
              </a:rPr>
              <a:t>TERIDENTIFIKASI KEKURANGAN/ KESENJANGAN </a:t>
            </a:r>
            <a:r>
              <a:rPr lang="en-US" dirty="0">
                <a:solidFill>
                  <a:srgbClr val="07080F"/>
                </a:solidFill>
                <a:sym typeface="Wingdings" pitchFamily="2" charset="2"/>
              </a:rPr>
              <a:t> ORIGINAL RESEARCH QUESTION</a:t>
            </a:r>
            <a:endParaRPr lang="en-US" dirty="0">
              <a:solidFill>
                <a:srgbClr val="07080F"/>
              </a:solidFill>
            </a:endParaRPr>
          </a:p>
        </p:txBody>
      </p:sp>
      <p:sp>
        <p:nvSpPr>
          <p:cNvPr id="168974" name="Line 14"/>
          <p:cNvSpPr>
            <a:spLocks noChangeShapeType="1"/>
          </p:cNvSpPr>
          <p:nvPr/>
        </p:nvSpPr>
        <p:spPr bwMode="auto">
          <a:xfrm>
            <a:off x="5181600" y="5715000"/>
            <a:ext cx="0" cy="228600"/>
          </a:xfrm>
          <a:prstGeom prst="line">
            <a:avLst/>
          </a:prstGeom>
          <a:noFill/>
          <a:ln w="38100">
            <a:solidFill>
              <a:schemeClr val="tx1"/>
            </a:solidFill>
            <a:round/>
            <a:headEnd/>
            <a:tailEnd type="triangle" w="med" len="med"/>
          </a:ln>
          <a:effectLst/>
        </p:spPr>
        <p:txBody>
          <a:bodyPr wrap="none"/>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err="1" smtClean="0"/>
              <a:t>Kriteria</a:t>
            </a:r>
            <a:r>
              <a:rPr lang="en-US" sz="2800" dirty="0" smtClean="0"/>
              <a:t> </a:t>
            </a:r>
            <a:r>
              <a:rPr lang="en-US" sz="2800" dirty="0" err="1" smtClean="0"/>
              <a:t>Prioritas</a:t>
            </a:r>
            <a:r>
              <a:rPr lang="en-US" sz="2800" dirty="0" smtClean="0"/>
              <a:t> </a:t>
            </a:r>
            <a:r>
              <a:rPr lang="en-US" sz="2800" dirty="0" err="1" smtClean="0"/>
              <a:t>Kelayakan</a:t>
            </a:r>
            <a:r>
              <a:rPr lang="en-US" sz="2800" dirty="0" smtClean="0"/>
              <a:t> </a:t>
            </a:r>
            <a:r>
              <a:rPr lang="en-US" sz="2800" dirty="0" err="1" smtClean="0"/>
              <a:t>Masalah</a:t>
            </a:r>
            <a:r>
              <a:rPr lang="en-US" sz="2800" dirty="0" smtClean="0"/>
              <a:t>, </a:t>
            </a:r>
            <a:r>
              <a:rPr lang="en-US" sz="2800" dirty="0" err="1" smtClean="0"/>
              <a:t>sebagai</a:t>
            </a:r>
            <a:r>
              <a:rPr lang="en-US" sz="2800" dirty="0" smtClean="0"/>
              <a:t> </a:t>
            </a:r>
            <a:r>
              <a:rPr lang="en-US" sz="2800" dirty="0" err="1" smtClean="0"/>
              <a:t>pertimbangan</a:t>
            </a:r>
            <a:r>
              <a:rPr lang="en-US" sz="2800" dirty="0" smtClean="0"/>
              <a:t> </a:t>
            </a:r>
            <a:r>
              <a:rPr lang="en-US" sz="2800" dirty="0" err="1" smtClean="0"/>
              <a:t>menyusun</a:t>
            </a:r>
            <a:r>
              <a:rPr lang="en-US" sz="2800" dirty="0" smtClean="0"/>
              <a:t> </a:t>
            </a:r>
            <a:r>
              <a:rPr lang="en-US" sz="2800" dirty="0" err="1" smtClean="0"/>
              <a:t>latar</a:t>
            </a:r>
            <a:r>
              <a:rPr lang="en-US" sz="2800" dirty="0" smtClean="0"/>
              <a:t> </a:t>
            </a:r>
            <a:r>
              <a:rPr lang="en-US" sz="2800" dirty="0" err="1" smtClean="0"/>
              <a:t>belakang</a:t>
            </a:r>
            <a:r>
              <a:rPr lang="en-US" sz="2800" dirty="0" smtClean="0"/>
              <a:t> :</a:t>
            </a:r>
            <a:endParaRPr lang="en-US" sz="2800" dirty="0"/>
          </a:p>
        </p:txBody>
      </p:sp>
      <p:sp>
        <p:nvSpPr>
          <p:cNvPr id="3" name="Content Placeholder 2"/>
          <p:cNvSpPr>
            <a:spLocks noGrp="1"/>
          </p:cNvSpPr>
          <p:nvPr>
            <p:ph idx="1"/>
          </p:nvPr>
        </p:nvSpPr>
        <p:spPr/>
        <p:txBody>
          <a:bodyPr/>
          <a:lstStyle/>
          <a:p>
            <a:r>
              <a:rPr lang="en-US" dirty="0" err="1" smtClean="0"/>
              <a:t>Waktu</a:t>
            </a:r>
            <a:r>
              <a:rPr lang="en-US" dirty="0" smtClean="0"/>
              <a:t> </a:t>
            </a:r>
            <a:r>
              <a:rPr lang="en-US" dirty="0" err="1" smtClean="0"/>
              <a:t>terjadinya</a:t>
            </a:r>
            <a:r>
              <a:rPr lang="en-US" dirty="0" smtClean="0"/>
              <a:t> </a:t>
            </a:r>
            <a:r>
              <a:rPr lang="en-US" dirty="0" err="1" smtClean="0"/>
              <a:t>masalah</a:t>
            </a:r>
            <a:endParaRPr lang="en-US" dirty="0" smtClean="0"/>
          </a:p>
          <a:p>
            <a:r>
              <a:rPr lang="en-US" dirty="0" err="1" smtClean="0"/>
              <a:t>Akibat</a:t>
            </a:r>
            <a:r>
              <a:rPr lang="en-US" dirty="0" smtClean="0"/>
              <a:t> </a:t>
            </a:r>
            <a:r>
              <a:rPr lang="en-US" dirty="0" err="1" smtClean="0"/>
              <a:t>yg</a:t>
            </a:r>
            <a:r>
              <a:rPr lang="en-US" dirty="0" smtClean="0"/>
              <a:t> </a:t>
            </a:r>
            <a:r>
              <a:rPr lang="en-US" dirty="0" err="1" smtClean="0"/>
              <a:t>ditimbulkan</a:t>
            </a:r>
            <a:r>
              <a:rPr lang="en-US" dirty="0" smtClean="0"/>
              <a:t> </a:t>
            </a:r>
            <a:r>
              <a:rPr lang="en-US" dirty="0" err="1" smtClean="0"/>
              <a:t>oleh</a:t>
            </a:r>
            <a:r>
              <a:rPr lang="en-US" dirty="0" smtClean="0"/>
              <a:t> </a:t>
            </a:r>
            <a:r>
              <a:rPr lang="en-US" dirty="0" err="1" smtClean="0"/>
              <a:t>masalah</a:t>
            </a:r>
            <a:endParaRPr lang="en-US" dirty="0" smtClean="0"/>
          </a:p>
          <a:p>
            <a:r>
              <a:rPr lang="en-US" dirty="0" err="1" smtClean="0"/>
              <a:t>Jumlah</a:t>
            </a:r>
            <a:r>
              <a:rPr lang="en-US" dirty="0" smtClean="0"/>
              <a:t> </a:t>
            </a:r>
            <a:r>
              <a:rPr lang="en-US" dirty="0" err="1" smtClean="0"/>
              <a:t>masyarakat</a:t>
            </a:r>
            <a:r>
              <a:rPr lang="en-US" dirty="0" smtClean="0"/>
              <a:t> </a:t>
            </a:r>
            <a:r>
              <a:rPr lang="en-US" dirty="0" err="1" smtClean="0"/>
              <a:t>yg</a:t>
            </a:r>
            <a:r>
              <a:rPr lang="en-US" dirty="0" smtClean="0"/>
              <a:t> </a:t>
            </a:r>
            <a:r>
              <a:rPr lang="en-US" dirty="0" err="1" smtClean="0"/>
              <a:t>terkena</a:t>
            </a:r>
            <a:r>
              <a:rPr lang="en-US" dirty="0" smtClean="0"/>
              <a:t> </a:t>
            </a:r>
            <a:r>
              <a:rPr lang="en-US" dirty="0" err="1" smtClean="0"/>
              <a:t>masalah</a:t>
            </a:r>
            <a:endParaRPr lang="en-US" dirty="0" smtClean="0"/>
          </a:p>
          <a:p>
            <a:r>
              <a:rPr lang="en-US" dirty="0" err="1" smtClean="0"/>
              <a:t>Hubungannya</a:t>
            </a:r>
            <a:r>
              <a:rPr lang="en-US" dirty="0" smtClean="0"/>
              <a:t> dg program </a:t>
            </a:r>
            <a:r>
              <a:rPr lang="en-US" dirty="0" err="1" smtClean="0"/>
              <a:t>yg</a:t>
            </a:r>
            <a:r>
              <a:rPr lang="en-US" dirty="0" smtClean="0"/>
              <a:t> </a:t>
            </a:r>
            <a:r>
              <a:rPr lang="en-US" dirty="0" err="1" smtClean="0"/>
              <a:t>sedang</a:t>
            </a:r>
            <a:r>
              <a:rPr lang="en-US" dirty="0" smtClean="0"/>
              <a:t> </a:t>
            </a:r>
            <a:r>
              <a:rPr lang="en-US" dirty="0" err="1" smtClean="0"/>
              <a:t>berjln</a:t>
            </a:r>
            <a:endParaRPr lang="en-US" dirty="0" smtClean="0"/>
          </a:p>
          <a:p>
            <a:r>
              <a:rPr lang="en-US" dirty="0" err="1" smtClean="0"/>
              <a:t>Hubungannya</a:t>
            </a:r>
            <a:r>
              <a:rPr lang="en-US" dirty="0" smtClean="0"/>
              <a:t> dg </a:t>
            </a:r>
            <a:r>
              <a:rPr lang="en-US" dirty="0" err="1" smtClean="0"/>
              <a:t>pelbagai</a:t>
            </a:r>
            <a:r>
              <a:rPr lang="en-US" dirty="0" smtClean="0"/>
              <a:t> </a:t>
            </a:r>
            <a:r>
              <a:rPr lang="en-US" dirty="0" err="1" smtClean="0"/>
              <a:t>masalah</a:t>
            </a:r>
            <a:r>
              <a:rPr lang="en-US" dirty="0" smtClean="0"/>
              <a:t> </a:t>
            </a:r>
            <a:r>
              <a:rPr lang="en-US" dirty="0" err="1" smtClean="0"/>
              <a:t>di</a:t>
            </a:r>
            <a:r>
              <a:rPr lang="en-US" dirty="0" smtClean="0"/>
              <a:t> </a:t>
            </a:r>
            <a:r>
              <a:rPr lang="en-US" dirty="0" err="1" smtClean="0"/>
              <a:t>masyarakat</a:t>
            </a:r>
            <a:endParaRPr lang="en-US" dirty="0" smtClean="0"/>
          </a:p>
          <a:p>
            <a:r>
              <a:rPr lang="en-US" dirty="0" err="1" smtClean="0"/>
              <a:t>Perhatian</a:t>
            </a:r>
            <a:r>
              <a:rPr lang="en-US" dirty="0" smtClean="0"/>
              <a:t> </a:t>
            </a:r>
            <a:r>
              <a:rPr lang="en-US" dirty="0" err="1" smtClean="0"/>
              <a:t>masyarakat</a:t>
            </a:r>
            <a:r>
              <a:rPr lang="en-US" dirty="0" smtClean="0"/>
              <a:t> </a:t>
            </a:r>
            <a:r>
              <a:rPr lang="en-US" dirty="0" err="1" smtClean="0"/>
              <a:t>thd</a:t>
            </a:r>
            <a:r>
              <a:rPr lang="en-US" dirty="0" smtClean="0"/>
              <a:t> </a:t>
            </a:r>
            <a:r>
              <a:rPr lang="en-US" dirty="0" err="1" smtClean="0"/>
              <a:t>masalah</a:t>
            </a:r>
            <a:endParaRPr lang="en-US" dirty="0" smtClean="0"/>
          </a:p>
          <a:p>
            <a:r>
              <a:rPr lang="en-US" dirty="0" err="1" smtClean="0"/>
              <a:t>Pernah</a:t>
            </a:r>
            <a:r>
              <a:rPr lang="en-US" dirty="0" smtClean="0"/>
              <a:t> </a:t>
            </a:r>
            <a:r>
              <a:rPr lang="en-US" dirty="0" err="1" smtClean="0"/>
              <a:t>tidak</a:t>
            </a:r>
            <a:r>
              <a:rPr lang="en-US" dirty="0" smtClean="0"/>
              <a:t> </a:t>
            </a:r>
            <a:r>
              <a:rPr lang="en-US" dirty="0" err="1" smtClean="0"/>
              <a:t>masalah</a:t>
            </a:r>
            <a:r>
              <a:rPr lang="en-US" dirty="0" smtClean="0"/>
              <a:t> </a:t>
            </a:r>
            <a:r>
              <a:rPr lang="en-US" dirty="0" err="1" smtClean="0"/>
              <a:t>tersebut</a:t>
            </a:r>
            <a:r>
              <a:rPr lang="en-US" dirty="0" smtClean="0"/>
              <a:t> </a:t>
            </a:r>
            <a:r>
              <a:rPr lang="en-US" dirty="0" err="1" smtClean="0"/>
              <a:t>diteliti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err="1" smtClean="0"/>
              <a:t>Uraian</a:t>
            </a:r>
            <a:r>
              <a:rPr lang="en-US" sz="3600" dirty="0" smtClean="0"/>
              <a:t> </a:t>
            </a:r>
            <a:r>
              <a:rPr lang="en-US" sz="3600" dirty="0" err="1" smtClean="0"/>
              <a:t>Dlm</a:t>
            </a:r>
            <a:r>
              <a:rPr lang="en-US" sz="3600" dirty="0" smtClean="0"/>
              <a:t> </a:t>
            </a:r>
            <a:r>
              <a:rPr lang="en-US" sz="3600" dirty="0" err="1" smtClean="0"/>
              <a:t>Latar</a:t>
            </a:r>
            <a:r>
              <a:rPr lang="en-US" sz="3600" dirty="0" smtClean="0"/>
              <a:t> </a:t>
            </a:r>
            <a:r>
              <a:rPr lang="en-US" sz="3600" dirty="0" err="1" smtClean="0"/>
              <a:t>belakang</a:t>
            </a:r>
            <a:endParaRPr lang="en-US" sz="3600" dirty="0"/>
          </a:p>
        </p:txBody>
      </p:sp>
      <p:sp>
        <p:nvSpPr>
          <p:cNvPr id="3" name="Content Placeholder 2"/>
          <p:cNvSpPr>
            <a:spLocks noGrp="1"/>
          </p:cNvSpPr>
          <p:nvPr>
            <p:ph idx="1"/>
          </p:nvPr>
        </p:nvSpPr>
        <p:spPr/>
        <p:txBody>
          <a:bodyPr>
            <a:normAutofit lnSpcReduction="10000"/>
          </a:bodyPr>
          <a:lstStyle/>
          <a:p>
            <a:pPr marL="651510" indent="-514350">
              <a:buFont typeface="+mj-lt"/>
              <a:buAutoNum type="arabicPeriod"/>
            </a:pPr>
            <a:r>
              <a:rPr lang="en-US" dirty="0" err="1" smtClean="0"/>
              <a:t>Pembenaran</a:t>
            </a:r>
            <a:r>
              <a:rPr lang="en-US" dirty="0" smtClean="0"/>
              <a:t> </a:t>
            </a:r>
            <a:r>
              <a:rPr lang="en-US" dirty="0" err="1" smtClean="0"/>
              <a:t>mengapa</a:t>
            </a:r>
            <a:r>
              <a:rPr lang="en-US" dirty="0" smtClean="0"/>
              <a:t> </a:t>
            </a:r>
            <a:r>
              <a:rPr lang="en-US" dirty="0" err="1" smtClean="0"/>
              <a:t>masalah</a:t>
            </a:r>
            <a:r>
              <a:rPr lang="en-US" dirty="0" smtClean="0"/>
              <a:t> </a:t>
            </a:r>
            <a:r>
              <a:rPr lang="en-US" dirty="0" err="1" smtClean="0"/>
              <a:t>kesehatan</a:t>
            </a:r>
            <a:r>
              <a:rPr lang="en-US" dirty="0" smtClean="0"/>
              <a:t> </a:t>
            </a:r>
            <a:r>
              <a:rPr lang="en-US" dirty="0" err="1" smtClean="0"/>
              <a:t>tersebut</a:t>
            </a:r>
            <a:r>
              <a:rPr lang="en-US" dirty="0" smtClean="0"/>
              <a:t> </a:t>
            </a:r>
            <a:r>
              <a:rPr lang="en-US" dirty="0" err="1" smtClean="0"/>
              <a:t>perlu</a:t>
            </a:r>
            <a:r>
              <a:rPr lang="en-US" dirty="0" smtClean="0"/>
              <a:t> </a:t>
            </a:r>
            <a:r>
              <a:rPr lang="en-US" dirty="0" err="1" smtClean="0"/>
              <a:t>diteliti</a:t>
            </a:r>
            <a:r>
              <a:rPr lang="en-US" dirty="0" smtClean="0"/>
              <a:t>, </a:t>
            </a:r>
            <a:r>
              <a:rPr lang="en-US" dirty="0" err="1" smtClean="0"/>
              <a:t>uraiannya</a:t>
            </a:r>
            <a:r>
              <a:rPr lang="en-US" dirty="0" smtClean="0"/>
              <a:t> </a:t>
            </a:r>
            <a:r>
              <a:rPr lang="en-US" dirty="0" err="1" smtClean="0"/>
              <a:t>meliputi</a:t>
            </a:r>
            <a:r>
              <a:rPr lang="en-US" dirty="0" smtClean="0"/>
              <a:t> :</a:t>
            </a:r>
          </a:p>
          <a:p>
            <a:pPr marL="974725" indent="-288925"/>
            <a:r>
              <a:rPr lang="en-US" dirty="0" smtClean="0"/>
              <a:t> </a:t>
            </a:r>
            <a:r>
              <a:rPr lang="en-US" dirty="0" err="1" smtClean="0"/>
              <a:t>Basarnya</a:t>
            </a:r>
            <a:r>
              <a:rPr lang="en-US" dirty="0" smtClean="0"/>
              <a:t> </a:t>
            </a:r>
            <a:r>
              <a:rPr lang="en-US" dirty="0" err="1" smtClean="0"/>
              <a:t>masalah</a:t>
            </a:r>
            <a:r>
              <a:rPr lang="en-US" dirty="0" smtClean="0"/>
              <a:t>, </a:t>
            </a:r>
            <a:r>
              <a:rPr lang="en-US" dirty="0" err="1" smtClean="0"/>
              <a:t>insiden</a:t>
            </a:r>
            <a:r>
              <a:rPr lang="en-US" dirty="0" smtClean="0"/>
              <a:t>/</a:t>
            </a:r>
            <a:r>
              <a:rPr lang="en-US" dirty="0" err="1" smtClean="0"/>
              <a:t>prevalensi</a:t>
            </a:r>
            <a:r>
              <a:rPr lang="en-US" dirty="0" smtClean="0"/>
              <a:t> </a:t>
            </a:r>
            <a:r>
              <a:rPr lang="en-US" dirty="0" err="1" smtClean="0"/>
              <a:t>penyakit</a:t>
            </a:r>
            <a:r>
              <a:rPr lang="en-US" dirty="0" smtClean="0"/>
              <a:t> </a:t>
            </a:r>
            <a:r>
              <a:rPr lang="en-US" dirty="0" err="1" smtClean="0"/>
              <a:t>yg</a:t>
            </a:r>
            <a:r>
              <a:rPr lang="en-US" dirty="0" smtClean="0"/>
              <a:t> </a:t>
            </a:r>
            <a:r>
              <a:rPr lang="en-US" dirty="0" err="1" smtClean="0"/>
              <a:t>tinggi,insiden</a:t>
            </a:r>
            <a:r>
              <a:rPr lang="en-US" dirty="0" smtClean="0"/>
              <a:t> </a:t>
            </a:r>
            <a:r>
              <a:rPr lang="en-US" dirty="0" err="1" smtClean="0"/>
              <a:t>yg</a:t>
            </a:r>
            <a:r>
              <a:rPr lang="en-US" dirty="0" smtClean="0"/>
              <a:t> </a:t>
            </a:r>
            <a:r>
              <a:rPr lang="en-US" dirty="0" err="1" smtClean="0"/>
              <a:t>menyebabkan</a:t>
            </a:r>
            <a:r>
              <a:rPr lang="en-US" dirty="0" smtClean="0"/>
              <a:t> </a:t>
            </a:r>
            <a:r>
              <a:rPr lang="en-US" dirty="0" err="1" smtClean="0"/>
              <a:t>morbiditas</a:t>
            </a:r>
            <a:r>
              <a:rPr lang="en-US" dirty="0" smtClean="0"/>
              <a:t>/</a:t>
            </a:r>
            <a:r>
              <a:rPr lang="en-US" dirty="0" err="1" smtClean="0"/>
              <a:t>mortalitas</a:t>
            </a:r>
            <a:r>
              <a:rPr lang="en-US" dirty="0" smtClean="0"/>
              <a:t> yang </a:t>
            </a:r>
            <a:r>
              <a:rPr lang="en-US" dirty="0" err="1" smtClean="0"/>
              <a:t>bermakna</a:t>
            </a:r>
            <a:endParaRPr lang="en-US" dirty="0" smtClean="0"/>
          </a:p>
          <a:p>
            <a:pPr marL="650875" indent="34925"/>
            <a:r>
              <a:rPr lang="en-US" dirty="0" err="1" smtClean="0"/>
              <a:t>Waktu</a:t>
            </a:r>
            <a:r>
              <a:rPr lang="en-US" dirty="0" smtClean="0"/>
              <a:t>, </a:t>
            </a:r>
            <a:r>
              <a:rPr lang="en-US" dirty="0" err="1" smtClean="0"/>
              <a:t>apakah</a:t>
            </a:r>
            <a:r>
              <a:rPr lang="en-US" dirty="0" smtClean="0"/>
              <a:t> </a:t>
            </a:r>
            <a:r>
              <a:rPr lang="en-US" dirty="0" err="1" smtClean="0"/>
              <a:t>berlangsung</a:t>
            </a:r>
            <a:r>
              <a:rPr lang="en-US" dirty="0" smtClean="0"/>
              <a:t> </a:t>
            </a:r>
            <a:r>
              <a:rPr lang="en-US" dirty="0" err="1" smtClean="0"/>
              <a:t>sampai</a:t>
            </a:r>
            <a:r>
              <a:rPr lang="en-US" dirty="0" smtClean="0"/>
              <a:t> </a:t>
            </a:r>
            <a:r>
              <a:rPr lang="en-US" dirty="0" err="1" smtClean="0"/>
              <a:t>sekarang</a:t>
            </a:r>
            <a:endParaRPr lang="en-US" dirty="0" smtClean="0"/>
          </a:p>
          <a:p>
            <a:pPr marL="650875" indent="34925"/>
            <a:r>
              <a:rPr lang="en-US" dirty="0" smtClean="0"/>
              <a:t> </a:t>
            </a:r>
            <a:r>
              <a:rPr lang="en-US" dirty="0" smtClean="0"/>
              <a:t>Area </a:t>
            </a:r>
            <a:r>
              <a:rPr lang="en-US" dirty="0" err="1" smtClean="0"/>
              <a:t>geografis</a:t>
            </a:r>
            <a:r>
              <a:rPr lang="en-US" dirty="0" smtClean="0"/>
              <a:t> </a:t>
            </a:r>
            <a:r>
              <a:rPr lang="en-US" dirty="0" err="1" smtClean="0"/>
              <a:t>dan</a:t>
            </a:r>
            <a:r>
              <a:rPr lang="en-US" dirty="0" smtClean="0"/>
              <a:t> </a:t>
            </a:r>
            <a:r>
              <a:rPr lang="en-US" dirty="0" err="1" smtClean="0"/>
              <a:t>demografik</a:t>
            </a:r>
            <a:endParaRPr lang="en-US" dirty="0" smtClean="0"/>
          </a:p>
          <a:p>
            <a:pPr marL="650875" indent="34925"/>
            <a:r>
              <a:rPr lang="en-US" dirty="0" smtClean="0"/>
              <a:t> </a:t>
            </a:r>
            <a:r>
              <a:rPr lang="en-US" dirty="0" err="1" smtClean="0"/>
              <a:t>Karakteristik</a:t>
            </a:r>
            <a:r>
              <a:rPr lang="en-US" dirty="0" smtClean="0"/>
              <a:t> </a:t>
            </a:r>
            <a:r>
              <a:rPr lang="en-US" dirty="0" err="1" smtClean="0"/>
              <a:t>masyarakat</a:t>
            </a:r>
            <a:r>
              <a:rPr lang="en-US" dirty="0" smtClean="0"/>
              <a:t> </a:t>
            </a:r>
            <a:r>
              <a:rPr lang="en-US" dirty="0" err="1" smtClean="0"/>
              <a:t>yg</a:t>
            </a:r>
            <a:r>
              <a:rPr lang="en-US" dirty="0" smtClean="0"/>
              <a:t> </a:t>
            </a:r>
            <a:r>
              <a:rPr lang="en-US" dirty="0" err="1" smtClean="0"/>
              <a:t>terkena</a:t>
            </a:r>
            <a:endParaRPr lang="en-US" dirty="0" smtClean="0"/>
          </a:p>
          <a:p>
            <a:pPr marL="650875" indent="34925"/>
            <a:r>
              <a:rPr lang="en-US" dirty="0" smtClean="0"/>
              <a:t> </a:t>
            </a:r>
            <a:r>
              <a:rPr lang="en-US" dirty="0" err="1" smtClean="0"/>
              <a:t>Penyebab</a:t>
            </a:r>
            <a:r>
              <a:rPr lang="en-US" dirty="0" smtClean="0"/>
              <a:t> </a:t>
            </a:r>
            <a:r>
              <a:rPr lang="en-US" dirty="0" err="1" smtClean="0"/>
              <a:t>masalah</a:t>
            </a:r>
            <a:r>
              <a:rPr lang="en-US" dirty="0" smtClean="0"/>
              <a:t>, </a:t>
            </a:r>
            <a:r>
              <a:rPr lang="en-US" dirty="0" err="1" smtClean="0"/>
              <a:t>pemecahan</a:t>
            </a:r>
            <a:r>
              <a:rPr lang="en-US" dirty="0" smtClean="0"/>
              <a:t> </a:t>
            </a:r>
            <a:r>
              <a:rPr lang="en-US" dirty="0" err="1" smtClean="0"/>
              <a:t>masalah</a:t>
            </a:r>
            <a:r>
              <a:rPr lang="en-US" dirty="0" smtClean="0"/>
              <a:t> </a:t>
            </a:r>
            <a:r>
              <a:rPr lang="en-US" dirty="0" err="1" smtClean="0"/>
              <a:t>yg</a:t>
            </a:r>
            <a:r>
              <a:rPr lang="en-US" dirty="0" smtClean="0"/>
              <a:t> </a:t>
            </a:r>
            <a:r>
              <a:rPr lang="en-US" dirty="0" err="1" smtClean="0"/>
              <a:t>telah</a:t>
            </a:r>
            <a:r>
              <a:rPr lang="en-US" dirty="0" smtClean="0"/>
              <a:t> &amp; </a:t>
            </a:r>
            <a:r>
              <a:rPr lang="en-US" dirty="0" err="1" smtClean="0"/>
              <a:t>yg</a:t>
            </a:r>
            <a:r>
              <a:rPr lang="en-US" dirty="0" smtClean="0"/>
              <a:t> </a:t>
            </a:r>
            <a:r>
              <a:rPr lang="en-US" dirty="0" err="1" smtClean="0"/>
              <a:t>masih</a:t>
            </a:r>
            <a:r>
              <a:rPr lang="en-US" dirty="0" smtClean="0"/>
              <a:t> </a:t>
            </a:r>
            <a:r>
              <a:rPr lang="en-US" dirty="0" err="1" smtClean="0"/>
              <a:t>perlu</a:t>
            </a:r>
            <a:r>
              <a:rPr lang="en-US" dirty="0" smtClean="0"/>
              <a:t> </a:t>
            </a:r>
            <a:r>
              <a:rPr lang="en-US" dirty="0" err="1" smtClean="0"/>
              <a:t>dilaksanakan</a:t>
            </a: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2.Pernyataan </a:t>
            </a:r>
            <a:r>
              <a:rPr lang="en-US" dirty="0" err="1" smtClean="0"/>
              <a:t>alternatif</a:t>
            </a:r>
            <a:r>
              <a:rPr lang="en-US" dirty="0" smtClean="0"/>
              <a:t> </a:t>
            </a:r>
            <a:r>
              <a:rPr lang="en-US" dirty="0" err="1" smtClean="0"/>
              <a:t>pemecahan</a:t>
            </a:r>
            <a:r>
              <a:rPr lang="en-US" dirty="0" smtClean="0"/>
              <a:t> </a:t>
            </a:r>
            <a:r>
              <a:rPr lang="en-US" dirty="0" err="1" smtClean="0"/>
              <a:t>masalah</a:t>
            </a:r>
            <a:endParaRPr lang="en-US" dirty="0" smtClean="0"/>
          </a:p>
          <a:p>
            <a:pPr>
              <a:buNone/>
            </a:pPr>
            <a:endParaRPr lang="en-US" dirty="0" smtClean="0"/>
          </a:p>
          <a:p>
            <a:pPr>
              <a:buNone/>
            </a:pPr>
            <a:r>
              <a:rPr lang="en-US" dirty="0" smtClean="0"/>
              <a:t>3.Alternatif </a:t>
            </a:r>
            <a:r>
              <a:rPr lang="en-US" dirty="0" err="1" smtClean="0"/>
              <a:t>mana</a:t>
            </a:r>
            <a:r>
              <a:rPr lang="en-US" dirty="0" smtClean="0"/>
              <a:t> </a:t>
            </a:r>
            <a:r>
              <a:rPr lang="en-US" dirty="0" err="1" smtClean="0"/>
              <a:t>yg</a:t>
            </a:r>
            <a:r>
              <a:rPr lang="en-US" dirty="0" smtClean="0"/>
              <a:t> </a:t>
            </a:r>
            <a:r>
              <a:rPr lang="en-US" dirty="0" err="1" smtClean="0"/>
              <a:t>dipilih</a:t>
            </a:r>
            <a:r>
              <a:rPr lang="en-US" dirty="0" smtClean="0"/>
              <a:t> </a:t>
            </a:r>
            <a:r>
              <a:rPr lang="en-US" dirty="0" err="1" smtClean="0"/>
              <a:t>untuk</a:t>
            </a:r>
            <a:r>
              <a:rPr lang="en-US" dirty="0" smtClean="0"/>
              <a:t> </a:t>
            </a:r>
            <a:r>
              <a:rPr lang="en-US" dirty="0" err="1" smtClean="0"/>
              <a:t>memecahkan</a:t>
            </a:r>
            <a:r>
              <a:rPr lang="en-US" dirty="0" smtClean="0"/>
              <a:t> </a:t>
            </a:r>
            <a:r>
              <a:rPr lang="en-US" dirty="0" err="1" smtClean="0"/>
              <a:t>masalah</a:t>
            </a:r>
            <a:r>
              <a:rPr lang="en-US" dirty="0" smtClean="0"/>
              <a:t>, dg </a:t>
            </a:r>
            <a:r>
              <a:rPr lang="en-US" dirty="0" err="1" smtClean="0"/>
              <a:t>menyebut</a:t>
            </a:r>
            <a:r>
              <a:rPr lang="en-US" dirty="0" smtClean="0"/>
              <a:t> </a:t>
            </a:r>
            <a:r>
              <a:rPr lang="en-US" dirty="0" err="1" smtClean="0"/>
              <a:t>alasan</a:t>
            </a:r>
            <a:r>
              <a:rPr lang="en-US" dirty="0" smtClean="0"/>
              <a:t> </a:t>
            </a:r>
            <a:r>
              <a:rPr lang="en-US" dirty="0" err="1" smtClean="0"/>
              <a:t>mengapa</a:t>
            </a:r>
            <a:r>
              <a:rPr lang="en-US" dirty="0" smtClean="0"/>
              <a:t> </a:t>
            </a:r>
            <a:r>
              <a:rPr lang="en-US" dirty="0" err="1" smtClean="0"/>
              <a:t>alternatif</a:t>
            </a:r>
            <a:r>
              <a:rPr lang="en-US" dirty="0" smtClean="0"/>
              <a:t> </a:t>
            </a:r>
            <a:r>
              <a:rPr lang="en-US" dirty="0" err="1" smtClean="0"/>
              <a:t>tersebut</a:t>
            </a:r>
            <a:r>
              <a:rPr lang="en-US" dirty="0" smtClean="0"/>
              <a:t> </a:t>
            </a:r>
            <a:r>
              <a:rPr lang="en-US" dirty="0" err="1" smtClean="0"/>
              <a:t>dipilih</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026"/>
          <p:cNvSpPr>
            <a:spLocks noGrp="1" noRot="1" noChangeArrowheads="1"/>
          </p:cNvSpPr>
          <p:nvPr>
            <p:ph type="title"/>
          </p:nvPr>
        </p:nvSpPr>
        <p:spPr/>
        <p:txBody>
          <a:bodyPr>
            <a:normAutofit fontScale="90000"/>
          </a:bodyPr>
          <a:lstStyle/>
          <a:p>
            <a:r>
              <a:rPr lang="en-US" sz="2800" b="1"/>
              <a:t>PEDOMAN PENYUSUNAN    </a:t>
            </a:r>
            <a:r>
              <a:rPr lang="en-US" sz="2800" b="1" i="1"/>
              <a:t>RUMUSAN MASALAH (research question) PENELITIAN EKSPLANATORY</a:t>
            </a:r>
            <a:endParaRPr lang="en-US" sz="2800" i="1"/>
          </a:p>
        </p:txBody>
      </p:sp>
      <p:sp>
        <p:nvSpPr>
          <p:cNvPr id="135171" name="Rectangle 1027"/>
          <p:cNvSpPr>
            <a:spLocks noGrp="1" noRot="1" noChangeArrowheads="1"/>
          </p:cNvSpPr>
          <p:nvPr>
            <p:ph type="body" idx="1"/>
          </p:nvPr>
        </p:nvSpPr>
        <p:spPr>
          <a:xfrm>
            <a:off x="685800" y="2133600"/>
            <a:ext cx="8077200" cy="4038600"/>
          </a:xfrm>
        </p:spPr>
        <p:txBody>
          <a:bodyPr/>
          <a:lstStyle/>
          <a:p>
            <a:pPr>
              <a:lnSpc>
                <a:spcPct val="80000"/>
              </a:lnSpc>
              <a:buFont typeface="Arial" charset="0"/>
              <a:buNone/>
            </a:pPr>
            <a:r>
              <a:rPr lang="en-US" sz="2800"/>
              <a:t> </a:t>
            </a:r>
            <a:r>
              <a:rPr lang="en-US" sz="2800" b="1"/>
              <a:t>1</a:t>
            </a:r>
            <a:r>
              <a:rPr lang="en-US" sz="2800"/>
              <a:t>. </a:t>
            </a:r>
            <a:r>
              <a:rPr lang="en-US" sz="2800" b="1"/>
              <a:t>DALAM KALIMAT TANYA</a:t>
            </a:r>
          </a:p>
          <a:p>
            <a:pPr>
              <a:lnSpc>
                <a:spcPct val="80000"/>
              </a:lnSpc>
              <a:buFont typeface="Arial" charset="0"/>
              <a:buNone/>
            </a:pPr>
            <a:r>
              <a:rPr lang="en-US" sz="2800" b="1"/>
              <a:t> 2. HUBUNGAN 2 VARIABEL ATAU</a:t>
            </a:r>
          </a:p>
          <a:p>
            <a:pPr>
              <a:lnSpc>
                <a:spcPct val="80000"/>
              </a:lnSpc>
              <a:buFont typeface="Arial" charset="0"/>
              <a:buNone/>
            </a:pPr>
            <a:r>
              <a:rPr lang="en-US" sz="2800" b="1"/>
              <a:t>        LEBIH</a:t>
            </a:r>
          </a:p>
          <a:p>
            <a:pPr>
              <a:lnSpc>
                <a:spcPct val="80000"/>
              </a:lnSpc>
              <a:buFont typeface="Arial" charset="0"/>
              <a:buNone/>
            </a:pPr>
            <a:r>
              <a:rPr lang="en-US" sz="2800" b="1"/>
              <a:t> 3. DIHUBUNGKAN DENGAN KERANGKA </a:t>
            </a:r>
          </a:p>
          <a:p>
            <a:pPr>
              <a:lnSpc>
                <a:spcPct val="80000"/>
              </a:lnSpc>
              <a:buFont typeface="Arial" charset="0"/>
              <a:buNone/>
            </a:pPr>
            <a:r>
              <a:rPr lang="en-US" sz="2800" b="1"/>
              <a:t>        TEORITIK TERTENTU</a:t>
            </a:r>
          </a:p>
          <a:p>
            <a:pPr>
              <a:lnSpc>
                <a:spcPct val="80000"/>
              </a:lnSpc>
              <a:buFont typeface="Arial" charset="0"/>
              <a:buNone/>
            </a:pPr>
            <a:r>
              <a:rPr lang="en-US" sz="2800" b="1"/>
              <a:t> 4. MEMP. ARTI SPESIFIK (TDK GANDA)</a:t>
            </a:r>
          </a:p>
          <a:p>
            <a:pPr>
              <a:lnSpc>
                <a:spcPct val="80000"/>
              </a:lnSpc>
              <a:buFont typeface="Arial" charset="0"/>
              <a:buNone/>
            </a:pPr>
            <a:r>
              <a:rPr lang="en-US" sz="2800" b="1"/>
              <a:t> 5. MEMBERI PETUNJUK PENGUMPULAN </a:t>
            </a:r>
          </a:p>
          <a:p>
            <a:pPr>
              <a:lnSpc>
                <a:spcPct val="80000"/>
              </a:lnSpc>
              <a:buFont typeface="Arial" charset="0"/>
              <a:buNone/>
            </a:pPr>
            <a:r>
              <a:rPr lang="en-US" sz="2800" b="1"/>
              <a:t>        DATA</a:t>
            </a:r>
          </a:p>
          <a:p>
            <a:pPr>
              <a:lnSpc>
                <a:spcPct val="80000"/>
              </a:lnSpc>
              <a:buFont typeface="Arial" charset="0"/>
              <a:buNone/>
            </a:pPr>
            <a:r>
              <a:rPr lang="en-US" sz="2800" b="1"/>
              <a:t> 6. RUANG LINGKUP HARUS JELAS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Rot="1" noChangeArrowheads="1"/>
          </p:cNvSpPr>
          <p:nvPr>
            <p:ph type="title"/>
          </p:nvPr>
        </p:nvSpPr>
        <p:spPr/>
        <p:txBody>
          <a:bodyPr>
            <a:normAutofit fontScale="90000"/>
          </a:bodyPr>
          <a:lstStyle/>
          <a:p>
            <a:r>
              <a:rPr lang="en-US"/>
              <a:t>LANGKAH-LANGKAH PERUMUSAN MASALAH</a:t>
            </a:r>
          </a:p>
        </p:txBody>
      </p:sp>
      <p:sp>
        <p:nvSpPr>
          <p:cNvPr id="137219" name="Rectangle 1027"/>
          <p:cNvSpPr>
            <a:spLocks noGrp="1" noRot="1" noChangeArrowheads="1"/>
          </p:cNvSpPr>
          <p:nvPr>
            <p:ph type="body" idx="1"/>
          </p:nvPr>
        </p:nvSpPr>
        <p:spPr/>
        <p:txBody>
          <a:bodyPr/>
          <a:lstStyle/>
          <a:p>
            <a:pPr marL="533400" indent="-533400">
              <a:lnSpc>
                <a:spcPct val="90000"/>
              </a:lnSpc>
            </a:pPr>
            <a:r>
              <a:rPr lang="en-US" sz="2400" dirty="0"/>
              <a:t>1. </a:t>
            </a:r>
            <a:r>
              <a:rPr lang="en-US" sz="2800" b="1" dirty="0" err="1">
                <a:solidFill>
                  <a:srgbClr val="FFFF00"/>
                </a:solidFill>
                <a:latin typeface="Comic Sans MS" pitchFamily="66" charset="0"/>
              </a:rPr>
              <a:t>Persiapan</a:t>
            </a:r>
            <a:endParaRPr lang="en-US" sz="2800" b="1" dirty="0">
              <a:solidFill>
                <a:srgbClr val="FFFF00"/>
              </a:solidFill>
              <a:latin typeface="Comic Sans MS" pitchFamily="66" charset="0"/>
            </a:endParaRPr>
          </a:p>
          <a:p>
            <a:pPr marL="533400" indent="-533400">
              <a:lnSpc>
                <a:spcPct val="90000"/>
              </a:lnSpc>
              <a:buFont typeface="Wingdings" pitchFamily="2" charset="2"/>
              <a:buNone/>
            </a:pPr>
            <a:r>
              <a:rPr lang="en-US" sz="2400" dirty="0"/>
              <a:t>          - </a:t>
            </a:r>
            <a:r>
              <a:rPr lang="en-US" sz="2400" b="1" dirty="0" err="1"/>
              <a:t>Formulasikan</a:t>
            </a:r>
            <a:r>
              <a:rPr lang="en-US" sz="2400" b="1" dirty="0"/>
              <a:t> </a:t>
            </a:r>
            <a:r>
              <a:rPr lang="en-US" sz="2400" b="1" dirty="0" err="1"/>
              <a:t>situasi</a:t>
            </a:r>
            <a:r>
              <a:rPr lang="en-US" sz="2400" b="1" dirty="0"/>
              <a:t> </a:t>
            </a:r>
            <a:r>
              <a:rPr lang="en-US" sz="2400" b="1" dirty="0" err="1"/>
              <a:t>problematik</a:t>
            </a:r>
            <a:endParaRPr lang="en-US" sz="2400" b="1" dirty="0"/>
          </a:p>
          <a:p>
            <a:pPr marL="533400" indent="-533400">
              <a:lnSpc>
                <a:spcPct val="90000"/>
              </a:lnSpc>
              <a:buFont typeface="Wingdings" pitchFamily="2" charset="2"/>
              <a:buNone/>
            </a:pPr>
            <a:r>
              <a:rPr lang="en-US" sz="2400" b="1" dirty="0"/>
              <a:t>          - </a:t>
            </a:r>
            <a:r>
              <a:rPr lang="en-US" sz="2400" b="1" dirty="0" err="1"/>
              <a:t>Pelajari</a:t>
            </a:r>
            <a:r>
              <a:rPr lang="en-US" sz="2400" b="1" dirty="0"/>
              <a:t> </a:t>
            </a:r>
            <a:r>
              <a:rPr lang="en-US" sz="2400" b="1" dirty="0" err="1"/>
              <a:t>pustaka</a:t>
            </a:r>
            <a:endParaRPr lang="en-US" sz="2400" b="1" dirty="0"/>
          </a:p>
          <a:p>
            <a:pPr marL="533400" indent="-533400">
              <a:lnSpc>
                <a:spcPct val="90000"/>
              </a:lnSpc>
              <a:buFont typeface="Wingdings" pitchFamily="2" charset="2"/>
              <a:buNone/>
            </a:pPr>
            <a:r>
              <a:rPr lang="en-US" sz="2400" b="1" dirty="0"/>
              <a:t>          - </a:t>
            </a:r>
            <a:r>
              <a:rPr lang="en-US" sz="2400" b="1" dirty="0" err="1"/>
              <a:t>Identifikasi</a:t>
            </a:r>
            <a:r>
              <a:rPr lang="en-US" sz="2400" b="1" dirty="0"/>
              <a:t> </a:t>
            </a:r>
            <a:r>
              <a:rPr lang="en-US" sz="2400" b="1" dirty="0" err="1"/>
              <a:t>kesenjangan</a:t>
            </a:r>
            <a:endParaRPr lang="en-US" sz="2400" b="1" dirty="0"/>
          </a:p>
          <a:p>
            <a:pPr marL="533400" indent="-533400">
              <a:lnSpc>
                <a:spcPct val="90000"/>
              </a:lnSpc>
              <a:buFont typeface="Wingdings" pitchFamily="2" charset="2"/>
              <a:buNone/>
            </a:pPr>
            <a:r>
              <a:rPr lang="en-US" sz="2400" b="1" dirty="0"/>
              <a:t>          - </a:t>
            </a:r>
            <a:r>
              <a:rPr lang="en-US" sz="2400" b="1" dirty="0" err="1"/>
              <a:t>Rumuskan</a:t>
            </a:r>
            <a:r>
              <a:rPr lang="en-US" sz="2400" b="1" dirty="0"/>
              <a:t> </a:t>
            </a:r>
            <a:r>
              <a:rPr lang="en-US" sz="2400" b="1" dirty="0" err="1"/>
              <a:t>masalah</a:t>
            </a:r>
            <a:endParaRPr lang="en-US" sz="2400" b="1" dirty="0"/>
          </a:p>
          <a:p>
            <a:pPr marL="533400" indent="-533400">
              <a:lnSpc>
                <a:spcPct val="90000"/>
              </a:lnSpc>
            </a:pPr>
            <a:r>
              <a:rPr lang="en-US" sz="2400" dirty="0"/>
              <a:t>2. </a:t>
            </a:r>
            <a:r>
              <a:rPr lang="en-US" sz="2800" b="1" dirty="0" err="1">
                <a:solidFill>
                  <a:srgbClr val="FFFF00"/>
                </a:solidFill>
                <a:latin typeface="Comic Sans MS" pitchFamily="66" charset="0"/>
              </a:rPr>
              <a:t>Konfirmasi</a:t>
            </a:r>
            <a:r>
              <a:rPr lang="en-US" sz="2800" b="1" dirty="0">
                <a:solidFill>
                  <a:srgbClr val="FFFF00"/>
                </a:solidFill>
                <a:latin typeface="Comic Sans MS" pitchFamily="66" charset="0"/>
              </a:rPr>
              <a:t> </a:t>
            </a:r>
            <a:r>
              <a:rPr lang="en-US" sz="2800" b="1" dirty="0" err="1">
                <a:solidFill>
                  <a:srgbClr val="FFFF00"/>
                </a:solidFill>
                <a:latin typeface="Comic Sans MS" pitchFamily="66" charset="0"/>
              </a:rPr>
              <a:t>awal</a:t>
            </a:r>
            <a:endParaRPr lang="en-US" sz="2800" b="1" dirty="0">
              <a:solidFill>
                <a:srgbClr val="FFFF00"/>
              </a:solidFill>
              <a:latin typeface="Comic Sans MS" pitchFamily="66" charset="0"/>
            </a:endParaRPr>
          </a:p>
          <a:p>
            <a:pPr marL="533400" indent="-533400">
              <a:lnSpc>
                <a:spcPct val="90000"/>
              </a:lnSpc>
              <a:buFont typeface="Wingdings" pitchFamily="2" charset="2"/>
              <a:buNone/>
            </a:pPr>
            <a:r>
              <a:rPr lang="en-US" sz="2400" b="1" dirty="0">
                <a:solidFill>
                  <a:srgbClr val="07080F"/>
                </a:solidFill>
                <a:effectLst>
                  <a:outerShdw blurRad="38100" dist="38100" dir="2700000" algn="tl">
                    <a:srgbClr val="FFFFFF"/>
                  </a:outerShdw>
                </a:effectLst>
              </a:rPr>
              <a:t>         - </a:t>
            </a:r>
            <a:r>
              <a:rPr lang="en-US" sz="2400" b="1" dirty="0"/>
              <a:t>Original?</a:t>
            </a:r>
          </a:p>
          <a:p>
            <a:pPr marL="533400" indent="-533400">
              <a:lnSpc>
                <a:spcPct val="90000"/>
              </a:lnSpc>
              <a:buFont typeface="Wingdings" pitchFamily="2" charset="2"/>
              <a:buNone/>
            </a:pPr>
            <a:r>
              <a:rPr lang="en-US" sz="2400" b="1" dirty="0"/>
              <a:t>       </a:t>
            </a:r>
            <a:r>
              <a:rPr lang="en-US" sz="2400" b="1" dirty="0" smtClean="0"/>
              <a:t>  </a:t>
            </a:r>
            <a:r>
              <a:rPr lang="en-US" sz="2400" b="1" dirty="0"/>
              <a:t>- </a:t>
            </a:r>
            <a:r>
              <a:rPr lang="en-US" sz="2400" b="1" dirty="0" err="1"/>
              <a:t>Hubungan</a:t>
            </a:r>
            <a:r>
              <a:rPr lang="en-US" sz="2400" b="1" dirty="0"/>
              <a:t> </a:t>
            </a:r>
            <a:r>
              <a:rPr lang="en-US" sz="2400" b="1" dirty="0" err="1"/>
              <a:t>antar</a:t>
            </a:r>
            <a:r>
              <a:rPr lang="en-US" sz="2400" b="1" dirty="0"/>
              <a:t> </a:t>
            </a:r>
            <a:r>
              <a:rPr lang="en-US" sz="2400" b="1" dirty="0" err="1"/>
              <a:t>variabel</a:t>
            </a:r>
            <a:endParaRPr lang="en-US" sz="2400" b="1" dirty="0"/>
          </a:p>
          <a:p>
            <a:pPr marL="533400" indent="-533400">
              <a:lnSpc>
                <a:spcPct val="90000"/>
              </a:lnSpc>
              <a:buFont typeface="Wingdings" pitchFamily="2" charset="2"/>
              <a:buNone/>
            </a:pPr>
            <a:r>
              <a:rPr lang="en-US" sz="2400" b="1" dirty="0"/>
              <a:t>         - </a:t>
            </a:r>
            <a:r>
              <a:rPr lang="en-US" sz="2400" b="1" dirty="0" err="1"/>
              <a:t>Visibel</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type="title"/>
          </p:nvPr>
        </p:nvSpPr>
        <p:spPr>
          <a:xfrm>
            <a:off x="304800" y="457200"/>
            <a:ext cx="8686800" cy="2895600"/>
          </a:xfrm>
        </p:spPr>
        <p:txBody>
          <a:bodyPr/>
          <a:lstStyle/>
          <a:p>
            <a:endParaRPr lang="en-US" dirty="0"/>
          </a:p>
        </p:txBody>
      </p:sp>
      <p:sp>
        <p:nvSpPr>
          <p:cNvPr id="129027" name="Rectangle 3"/>
          <p:cNvSpPr>
            <a:spLocks noGrp="1" noRot="1" noChangeArrowheads="1"/>
          </p:cNvSpPr>
          <p:nvPr>
            <p:ph idx="1"/>
          </p:nvPr>
        </p:nvSpPr>
        <p:spPr>
          <a:xfrm>
            <a:off x="838200" y="1066800"/>
            <a:ext cx="7772400" cy="4114800"/>
          </a:xfrm>
        </p:spPr>
        <p:txBody>
          <a:bodyPr/>
          <a:lstStyle/>
          <a:p>
            <a:pPr algn="ctr">
              <a:buFont typeface="Arial" charset="0"/>
              <a:buNone/>
            </a:pPr>
            <a:r>
              <a:rPr lang="en-US" sz="5400" dirty="0"/>
              <a:t>MASALAH PENELITIAN KESEHATAN</a:t>
            </a:r>
          </a:p>
          <a:p>
            <a:pPr algn="ctr">
              <a:buFont typeface="Arial" charset="0"/>
              <a:buNone/>
            </a:pPr>
            <a:endParaRPr lang="en-US" sz="5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026"/>
          <p:cNvSpPr>
            <a:spLocks noGrp="1" noRot="1" noChangeArrowheads="1"/>
          </p:cNvSpPr>
          <p:nvPr>
            <p:ph type="title"/>
          </p:nvPr>
        </p:nvSpPr>
        <p:spPr/>
        <p:txBody>
          <a:bodyPr>
            <a:normAutofit fontScale="90000"/>
          </a:bodyPr>
          <a:lstStyle/>
          <a:p>
            <a:r>
              <a:rPr lang="en-US"/>
              <a:t>LANGKAH-LANGKAH PERUMUSAN MASALAH</a:t>
            </a:r>
          </a:p>
        </p:txBody>
      </p:sp>
      <p:sp>
        <p:nvSpPr>
          <p:cNvPr id="138243" name="Rectangle 1027"/>
          <p:cNvSpPr>
            <a:spLocks noGrp="1" noRot="1" noChangeArrowheads="1"/>
          </p:cNvSpPr>
          <p:nvPr>
            <p:ph type="body" idx="1"/>
          </p:nvPr>
        </p:nvSpPr>
        <p:spPr>
          <a:xfrm>
            <a:off x="685800" y="2209800"/>
            <a:ext cx="6934200" cy="3276600"/>
          </a:xfrm>
        </p:spPr>
        <p:txBody>
          <a:bodyPr/>
          <a:lstStyle/>
          <a:p>
            <a:r>
              <a:rPr lang="en-US"/>
              <a:t>3.  Konfirmasi akhir</a:t>
            </a:r>
          </a:p>
          <a:p>
            <a:pPr>
              <a:buFont typeface="Arial" charset="0"/>
              <a:buNone/>
            </a:pPr>
            <a:r>
              <a:rPr lang="en-US"/>
              <a:t>       Konsultasikan dengan pakar:</a:t>
            </a:r>
          </a:p>
          <a:p>
            <a:pPr>
              <a:buFont typeface="Arial" charset="0"/>
              <a:buNone/>
            </a:pPr>
            <a:r>
              <a:rPr lang="en-US"/>
              <a:t>       a. Substansi</a:t>
            </a:r>
          </a:p>
          <a:p>
            <a:pPr>
              <a:buFont typeface="Arial" charset="0"/>
              <a:buNone/>
            </a:pPr>
            <a:r>
              <a:rPr lang="en-US"/>
              <a:t>       b. Metodologi</a:t>
            </a:r>
          </a:p>
          <a:p>
            <a:r>
              <a:rPr lang="en-US"/>
              <a:t>4. Formulasi akhir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fontScale="90000"/>
          </a:bodyPr>
          <a:lstStyle/>
          <a:p>
            <a:r>
              <a:rPr lang="en-US" b="1"/>
              <a:t>    </a:t>
            </a:r>
            <a:r>
              <a:rPr lang="en-US" b="1" i="1"/>
              <a:t>PROSES PERUMUSAN MASALAH</a:t>
            </a:r>
            <a:endParaRPr lang="en-US" i="1"/>
          </a:p>
        </p:txBody>
      </p:sp>
      <p:sp>
        <p:nvSpPr>
          <p:cNvPr id="8195" name="Rectangle 3"/>
          <p:cNvSpPr>
            <a:spLocks noGrp="1" noRot="1" noChangeArrowheads="1"/>
          </p:cNvSpPr>
          <p:nvPr>
            <p:ph type="body" idx="1"/>
          </p:nvPr>
        </p:nvSpPr>
        <p:spPr/>
        <p:txBody>
          <a:bodyPr/>
          <a:lstStyle/>
          <a:p>
            <a:r>
              <a:rPr lang="en-US"/>
              <a:t> </a:t>
            </a:r>
            <a:r>
              <a:rPr lang="en-US" b="1"/>
              <a:t>UTARAKAN TEMA SENTRAL   </a:t>
            </a:r>
          </a:p>
          <a:p>
            <a:pPr>
              <a:buFont typeface="Wingdings" pitchFamily="2" charset="2"/>
              <a:buNone/>
            </a:pPr>
            <a:r>
              <a:rPr lang="en-US" b="1"/>
              <a:t>     MASALAH (RESEARCH PROBLEM)</a:t>
            </a:r>
          </a:p>
          <a:p>
            <a:r>
              <a:rPr lang="en-US" b="1"/>
              <a:t> REVIEW PENELITIAN TERDAHULU</a:t>
            </a:r>
          </a:p>
          <a:p>
            <a:pPr>
              <a:buFont typeface="Arial" charset="0"/>
              <a:buNone/>
            </a:pPr>
            <a:r>
              <a:rPr lang="en-US" b="1"/>
              <a:t>    PERKEMBANGAN YANG ADA</a:t>
            </a:r>
          </a:p>
          <a:p>
            <a:r>
              <a:rPr lang="en-US" b="1"/>
              <a:t> KESENJANGAN</a:t>
            </a:r>
          </a:p>
          <a:p>
            <a:r>
              <a:rPr lang="en-US" b="1"/>
              <a:t> MEMENUHI SYARAT UNTUK  </a:t>
            </a:r>
          </a:p>
          <a:p>
            <a:pPr>
              <a:buFont typeface="Wingdings" pitchFamily="2" charset="2"/>
              <a:buNone/>
            </a:pPr>
            <a:r>
              <a:rPr lang="en-US" b="1"/>
              <a:t>    DITELITI (</a:t>
            </a:r>
            <a:r>
              <a:rPr lang="en-US" b="1" i="1"/>
              <a:t>FINER)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a:t>FINER</a:t>
            </a:r>
          </a:p>
        </p:txBody>
      </p:sp>
      <p:sp>
        <p:nvSpPr>
          <p:cNvPr id="9219" name="Rectangle 3"/>
          <p:cNvSpPr>
            <a:spLocks noGrp="1" noRot="1" noChangeArrowheads="1"/>
          </p:cNvSpPr>
          <p:nvPr>
            <p:ph type="body" idx="1"/>
          </p:nvPr>
        </p:nvSpPr>
        <p:spPr/>
        <p:txBody>
          <a:bodyPr/>
          <a:lstStyle/>
          <a:p>
            <a:pPr>
              <a:lnSpc>
                <a:spcPct val="90000"/>
              </a:lnSpc>
            </a:pPr>
            <a:r>
              <a:rPr lang="en-US" sz="2000" b="1"/>
              <a:t>F= FEASIBLE</a:t>
            </a:r>
          </a:p>
          <a:p>
            <a:pPr>
              <a:lnSpc>
                <a:spcPct val="90000"/>
              </a:lnSpc>
              <a:buFont typeface="Arial" charset="0"/>
              <a:buNone/>
            </a:pPr>
            <a:r>
              <a:rPr lang="en-US" sz="2000" b="1"/>
              <a:t>         -tersedia subjek penelitian</a:t>
            </a:r>
          </a:p>
          <a:p>
            <a:pPr>
              <a:lnSpc>
                <a:spcPct val="90000"/>
              </a:lnSpc>
              <a:buFont typeface="Arial" charset="0"/>
              <a:buNone/>
            </a:pPr>
            <a:r>
              <a:rPr lang="en-US" sz="2000" b="1"/>
              <a:t>         -tersedia dana</a:t>
            </a:r>
          </a:p>
          <a:p>
            <a:pPr>
              <a:lnSpc>
                <a:spcPct val="90000"/>
              </a:lnSpc>
              <a:buFont typeface="Arial" charset="0"/>
              <a:buNone/>
            </a:pPr>
            <a:r>
              <a:rPr lang="en-US" sz="2000" b="1"/>
              <a:t>         -tersedia waktu,alat &amp; keahlian</a:t>
            </a:r>
          </a:p>
          <a:p>
            <a:pPr>
              <a:lnSpc>
                <a:spcPct val="90000"/>
              </a:lnSpc>
            </a:pPr>
            <a:r>
              <a:rPr lang="en-US" sz="2000" b="1"/>
              <a:t>I= INTERESTING</a:t>
            </a:r>
          </a:p>
          <a:p>
            <a:pPr>
              <a:lnSpc>
                <a:spcPct val="90000"/>
              </a:lnSpc>
              <a:buFont typeface="Arial" charset="0"/>
              <a:buNone/>
            </a:pPr>
            <a:r>
              <a:rPr lang="en-US" sz="2000" b="1"/>
              <a:t>         -menarik bagi peneliti/ pemberi dana</a:t>
            </a:r>
          </a:p>
          <a:p>
            <a:pPr>
              <a:lnSpc>
                <a:spcPct val="90000"/>
              </a:lnSpc>
            </a:pPr>
            <a:r>
              <a:rPr lang="en-US" sz="2000" b="1"/>
              <a:t>N= NOVEL</a:t>
            </a:r>
          </a:p>
          <a:p>
            <a:pPr>
              <a:lnSpc>
                <a:spcPct val="90000"/>
              </a:lnSpc>
              <a:buFont typeface="Arial" charset="0"/>
              <a:buNone/>
            </a:pPr>
            <a:r>
              <a:rPr lang="en-US" sz="2000" b="1"/>
              <a:t>         -memberi suatu yang baru/ original</a:t>
            </a:r>
          </a:p>
          <a:p>
            <a:pPr>
              <a:lnSpc>
                <a:spcPct val="90000"/>
              </a:lnSpc>
            </a:pPr>
            <a:r>
              <a:rPr lang="en-US" sz="2000" b="1"/>
              <a:t>E= ETHICAL</a:t>
            </a:r>
          </a:p>
          <a:p>
            <a:pPr>
              <a:lnSpc>
                <a:spcPct val="90000"/>
              </a:lnSpc>
              <a:buFont typeface="Arial" charset="0"/>
              <a:buNone/>
            </a:pPr>
            <a:r>
              <a:rPr lang="en-US" sz="2000" b="1"/>
              <a:t>         -persetujuan komisi etik</a:t>
            </a:r>
          </a:p>
          <a:p>
            <a:pPr>
              <a:lnSpc>
                <a:spcPct val="90000"/>
              </a:lnSpc>
            </a:pPr>
            <a:r>
              <a:rPr lang="en-US" sz="2000" b="1"/>
              <a:t>R= RELEVANT</a:t>
            </a:r>
          </a:p>
          <a:p>
            <a:pPr>
              <a:lnSpc>
                <a:spcPct val="90000"/>
              </a:lnSpc>
              <a:buFont typeface="Arial" charset="0"/>
              <a:buNone/>
            </a:pPr>
            <a:r>
              <a:rPr lang="en-US" sz="2000" b="1"/>
              <a:t>        -bagi IP, aplikasi praktis, dasar penelitian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457200" y="274638"/>
            <a:ext cx="8229600" cy="2011362"/>
          </a:xfrm>
        </p:spPr>
        <p:style>
          <a:lnRef idx="2">
            <a:schemeClr val="accent4"/>
          </a:lnRef>
          <a:fillRef idx="1">
            <a:schemeClr val="lt1"/>
          </a:fillRef>
          <a:effectRef idx="0">
            <a:schemeClr val="accent4"/>
          </a:effectRef>
          <a:fontRef idx="minor">
            <a:schemeClr val="dk1"/>
          </a:fontRef>
        </p:style>
        <p:txBody>
          <a:bodyPr>
            <a:normAutofit fontScale="90000"/>
          </a:bodyPr>
          <a:lstStyle/>
          <a:p>
            <a:pPr algn="l"/>
            <a:r>
              <a:rPr lang="en-US" sz="2200" dirty="0" smtClean="0">
                <a:solidFill>
                  <a:schemeClr val="bg1"/>
                </a:solidFill>
              </a:rPr>
              <a:t>TUJUAN PENELITIAN  : </a:t>
            </a:r>
            <a:r>
              <a:rPr lang="en-US" sz="2200" dirty="0" err="1" smtClean="0">
                <a:solidFill>
                  <a:schemeClr val="bg1"/>
                </a:solidFill>
              </a:rPr>
              <a:t>suatu</a:t>
            </a:r>
            <a:r>
              <a:rPr lang="en-US" sz="2200" dirty="0" smtClean="0">
                <a:solidFill>
                  <a:schemeClr val="bg1"/>
                </a:solidFill>
              </a:rPr>
              <a:t> </a:t>
            </a:r>
            <a:r>
              <a:rPr lang="en-US" sz="2200" dirty="0" err="1" smtClean="0">
                <a:solidFill>
                  <a:schemeClr val="bg1"/>
                </a:solidFill>
              </a:rPr>
              <a:t>indikasi</a:t>
            </a:r>
            <a:r>
              <a:rPr lang="en-US" sz="2200" dirty="0" smtClean="0">
                <a:solidFill>
                  <a:schemeClr val="bg1"/>
                </a:solidFill>
              </a:rPr>
              <a:t> </a:t>
            </a:r>
            <a:r>
              <a:rPr lang="en-US" sz="2200" dirty="0" err="1" smtClean="0">
                <a:solidFill>
                  <a:schemeClr val="bg1"/>
                </a:solidFill>
              </a:rPr>
              <a:t>kearah</a:t>
            </a:r>
            <a:r>
              <a:rPr lang="en-US" sz="2200" dirty="0" smtClean="0">
                <a:solidFill>
                  <a:schemeClr val="bg1"/>
                </a:solidFill>
              </a:rPr>
              <a:t> </a:t>
            </a:r>
            <a:r>
              <a:rPr lang="en-US" sz="2200" dirty="0" err="1" smtClean="0">
                <a:solidFill>
                  <a:schemeClr val="bg1"/>
                </a:solidFill>
              </a:rPr>
              <a:t>mana</a:t>
            </a:r>
            <a:r>
              <a:rPr lang="en-US" sz="2200" dirty="0" smtClean="0">
                <a:solidFill>
                  <a:schemeClr val="bg1"/>
                </a:solidFill>
              </a:rPr>
              <a:t>, </a:t>
            </a:r>
            <a:r>
              <a:rPr lang="en-US" sz="2200" dirty="0" err="1" smtClean="0">
                <a:solidFill>
                  <a:schemeClr val="bg1"/>
                </a:solidFill>
              </a:rPr>
              <a:t>atau</a:t>
            </a:r>
            <a:r>
              <a:rPr lang="en-US" sz="2200" dirty="0" smtClean="0">
                <a:solidFill>
                  <a:schemeClr val="bg1"/>
                </a:solidFill>
              </a:rPr>
              <a:t> data(</a:t>
            </a:r>
            <a:r>
              <a:rPr lang="en-US" sz="2200" dirty="0" err="1" smtClean="0">
                <a:solidFill>
                  <a:schemeClr val="bg1"/>
                </a:solidFill>
              </a:rPr>
              <a:t>informasi</a:t>
            </a:r>
            <a:r>
              <a:rPr lang="en-US" sz="2200" dirty="0" smtClean="0">
                <a:solidFill>
                  <a:schemeClr val="bg1"/>
                </a:solidFill>
              </a:rPr>
              <a:t> </a:t>
            </a:r>
            <a:r>
              <a:rPr lang="en-US" sz="2200" dirty="0" err="1" smtClean="0">
                <a:solidFill>
                  <a:schemeClr val="bg1"/>
                </a:solidFill>
              </a:rPr>
              <a:t>apa</a:t>
            </a:r>
            <a:r>
              <a:rPr lang="en-US" sz="2200" dirty="0" smtClean="0">
                <a:solidFill>
                  <a:schemeClr val="bg1"/>
                </a:solidFill>
              </a:rPr>
              <a:t> </a:t>
            </a:r>
            <a:r>
              <a:rPr lang="en-US" sz="2200" dirty="0" err="1" smtClean="0">
                <a:solidFill>
                  <a:schemeClr val="bg1"/>
                </a:solidFill>
              </a:rPr>
              <a:t>yg</a:t>
            </a:r>
            <a:r>
              <a:rPr lang="en-US" sz="2200" dirty="0" smtClean="0">
                <a:solidFill>
                  <a:schemeClr val="bg1"/>
                </a:solidFill>
              </a:rPr>
              <a:t> </a:t>
            </a:r>
            <a:r>
              <a:rPr lang="en-US" sz="2200" dirty="0" err="1" smtClean="0">
                <a:solidFill>
                  <a:schemeClr val="bg1"/>
                </a:solidFill>
              </a:rPr>
              <a:t>akan</a:t>
            </a:r>
            <a:r>
              <a:rPr lang="en-US" sz="2200" dirty="0" smtClean="0">
                <a:solidFill>
                  <a:schemeClr val="bg1"/>
                </a:solidFill>
              </a:rPr>
              <a:t> </a:t>
            </a:r>
            <a:r>
              <a:rPr lang="en-US" sz="2200" dirty="0" err="1" smtClean="0">
                <a:solidFill>
                  <a:schemeClr val="bg1"/>
                </a:solidFill>
              </a:rPr>
              <a:t>dicari</a:t>
            </a:r>
            <a:r>
              <a:rPr lang="en-US" sz="2200" dirty="0" smtClean="0">
                <a:solidFill>
                  <a:schemeClr val="bg1"/>
                </a:solidFill>
              </a:rPr>
              <a:t> </a:t>
            </a:r>
            <a:r>
              <a:rPr lang="en-US" sz="2200" dirty="0" err="1" smtClean="0">
                <a:solidFill>
                  <a:schemeClr val="bg1"/>
                </a:solidFill>
              </a:rPr>
              <a:t>mell</a:t>
            </a:r>
            <a:r>
              <a:rPr lang="en-US" sz="2200" dirty="0" smtClean="0">
                <a:solidFill>
                  <a:schemeClr val="bg1"/>
                </a:solidFill>
              </a:rPr>
              <a:t> </a:t>
            </a:r>
            <a:r>
              <a:rPr lang="en-US" sz="2200" dirty="0" err="1" smtClean="0">
                <a:solidFill>
                  <a:schemeClr val="bg1"/>
                </a:solidFill>
              </a:rPr>
              <a:t>penelitian</a:t>
            </a:r>
            <a:r>
              <a:rPr lang="en-US" sz="2200" dirty="0" smtClean="0">
                <a:solidFill>
                  <a:schemeClr val="bg1"/>
                </a:solidFill>
              </a:rPr>
              <a:t/>
            </a:r>
            <a:br>
              <a:rPr lang="en-US" sz="2200" dirty="0" smtClean="0">
                <a:solidFill>
                  <a:schemeClr val="bg1"/>
                </a:solidFill>
              </a:rPr>
            </a:br>
            <a:r>
              <a:rPr lang="en-US" sz="2200" dirty="0" err="1" smtClean="0">
                <a:solidFill>
                  <a:schemeClr val="bg1"/>
                </a:solidFill>
              </a:rPr>
              <a:t>Dirumuskan</a:t>
            </a:r>
            <a:r>
              <a:rPr lang="en-US" sz="2200" dirty="0" smtClean="0">
                <a:solidFill>
                  <a:schemeClr val="bg1"/>
                </a:solidFill>
              </a:rPr>
              <a:t> </a:t>
            </a:r>
            <a:r>
              <a:rPr lang="en-US" sz="2200" dirty="0" err="1" smtClean="0">
                <a:solidFill>
                  <a:schemeClr val="bg1"/>
                </a:solidFill>
              </a:rPr>
              <a:t>dalam</a:t>
            </a:r>
            <a:r>
              <a:rPr lang="en-US" sz="2200" dirty="0" smtClean="0">
                <a:solidFill>
                  <a:schemeClr val="bg1"/>
                </a:solidFill>
              </a:rPr>
              <a:t> </a:t>
            </a:r>
            <a:r>
              <a:rPr lang="en-US" sz="2200" dirty="0" err="1" smtClean="0">
                <a:solidFill>
                  <a:schemeClr val="bg1"/>
                </a:solidFill>
              </a:rPr>
              <a:t>bentuk</a:t>
            </a:r>
            <a:r>
              <a:rPr lang="en-US" sz="2200" dirty="0" smtClean="0">
                <a:solidFill>
                  <a:schemeClr val="bg1"/>
                </a:solidFill>
              </a:rPr>
              <a:t> </a:t>
            </a:r>
            <a:r>
              <a:rPr lang="en-US" sz="2200" dirty="0" err="1" smtClean="0">
                <a:solidFill>
                  <a:schemeClr val="bg1"/>
                </a:solidFill>
              </a:rPr>
              <a:t>pernyataan</a:t>
            </a:r>
            <a:r>
              <a:rPr lang="en-US" sz="2200" dirty="0" smtClean="0">
                <a:solidFill>
                  <a:schemeClr val="bg1"/>
                </a:solidFill>
              </a:rPr>
              <a:t> </a:t>
            </a:r>
            <a:r>
              <a:rPr lang="en-US" sz="2200" dirty="0" err="1" smtClean="0">
                <a:solidFill>
                  <a:schemeClr val="bg1"/>
                </a:solidFill>
              </a:rPr>
              <a:t>yg</a:t>
            </a:r>
            <a:r>
              <a:rPr lang="en-US" sz="2200" dirty="0" smtClean="0">
                <a:solidFill>
                  <a:schemeClr val="bg1"/>
                </a:solidFill>
              </a:rPr>
              <a:t> </a:t>
            </a:r>
            <a:r>
              <a:rPr lang="en-US" sz="2200" dirty="0" err="1" smtClean="0">
                <a:solidFill>
                  <a:schemeClr val="bg1"/>
                </a:solidFill>
              </a:rPr>
              <a:t>kongkrit</a:t>
            </a:r>
            <a:r>
              <a:rPr lang="en-US" sz="2200" dirty="0" smtClean="0">
                <a:solidFill>
                  <a:schemeClr val="bg1"/>
                </a:solidFill>
              </a:rPr>
              <a:t>, </a:t>
            </a:r>
            <a:r>
              <a:rPr lang="en-US" sz="2200" dirty="0" err="1" smtClean="0">
                <a:solidFill>
                  <a:schemeClr val="bg1"/>
                </a:solidFill>
              </a:rPr>
              <a:t>dpt</a:t>
            </a:r>
            <a:r>
              <a:rPr lang="en-US" sz="2200" dirty="0" smtClean="0">
                <a:solidFill>
                  <a:schemeClr val="bg1"/>
                </a:solidFill>
              </a:rPr>
              <a:t> </a:t>
            </a:r>
            <a:r>
              <a:rPr lang="en-US" sz="2200" dirty="0" err="1" smtClean="0">
                <a:solidFill>
                  <a:schemeClr val="bg1"/>
                </a:solidFill>
              </a:rPr>
              <a:t>diamati</a:t>
            </a:r>
            <a:r>
              <a:rPr lang="en-US" sz="2200" dirty="0" smtClean="0">
                <a:solidFill>
                  <a:schemeClr val="bg1"/>
                </a:solidFill>
              </a:rPr>
              <a:t>(observable) </a:t>
            </a:r>
            <a:r>
              <a:rPr lang="en-US" sz="2200" dirty="0" err="1" smtClean="0">
                <a:solidFill>
                  <a:schemeClr val="bg1"/>
                </a:solidFill>
              </a:rPr>
              <a:t>dan</a:t>
            </a:r>
            <a:r>
              <a:rPr lang="en-US" sz="2200" dirty="0" smtClean="0">
                <a:solidFill>
                  <a:schemeClr val="bg1"/>
                </a:solidFill>
              </a:rPr>
              <a:t> </a:t>
            </a:r>
            <a:r>
              <a:rPr lang="en-US" sz="2200" dirty="0" err="1" smtClean="0">
                <a:solidFill>
                  <a:schemeClr val="bg1"/>
                </a:solidFill>
              </a:rPr>
              <a:t>dapat</a:t>
            </a:r>
            <a:r>
              <a:rPr lang="en-US" sz="2200" dirty="0" smtClean="0">
                <a:solidFill>
                  <a:schemeClr val="bg1"/>
                </a:solidFill>
              </a:rPr>
              <a:t> </a:t>
            </a:r>
            <a:r>
              <a:rPr lang="en-US" sz="2200" dirty="0" err="1" smtClean="0">
                <a:solidFill>
                  <a:schemeClr val="bg1"/>
                </a:solidFill>
              </a:rPr>
              <a:t>diukur</a:t>
            </a:r>
            <a:r>
              <a:rPr lang="en-US" sz="2200" dirty="0" smtClean="0">
                <a:solidFill>
                  <a:schemeClr val="bg1"/>
                </a:solidFill>
              </a:rPr>
              <a:t> (measureable)</a:t>
            </a:r>
            <a:r>
              <a:rPr lang="en-US" sz="4000" b="1" dirty="0">
                <a:solidFill>
                  <a:schemeClr val="bg1"/>
                </a:solidFill>
              </a:rPr>
              <a:t/>
            </a:r>
            <a:br>
              <a:rPr lang="en-US" sz="4000" b="1" dirty="0">
                <a:solidFill>
                  <a:schemeClr val="bg1"/>
                </a:solidFill>
              </a:rPr>
            </a:br>
            <a:r>
              <a:rPr lang="en-US" sz="4000" b="1" dirty="0">
                <a:solidFill>
                  <a:schemeClr val="bg1"/>
                </a:solidFill>
              </a:rPr>
              <a:t> </a:t>
            </a:r>
            <a:r>
              <a:rPr lang="en-US" sz="1600" b="1" i="1" dirty="0" smtClean="0">
                <a:solidFill>
                  <a:schemeClr val="bg1"/>
                </a:solidFill>
              </a:rPr>
              <a:t>(</a:t>
            </a:r>
            <a:r>
              <a:rPr lang="en-US" sz="1600" b="1" i="1" dirty="0">
                <a:solidFill>
                  <a:schemeClr val="bg1"/>
                </a:solidFill>
              </a:rPr>
              <a:t>OUTPUT)</a:t>
            </a:r>
            <a:endParaRPr lang="en-US" i="1" dirty="0">
              <a:solidFill>
                <a:schemeClr val="bg1"/>
              </a:solidFill>
            </a:endParaRPr>
          </a:p>
        </p:txBody>
      </p:sp>
      <p:sp>
        <p:nvSpPr>
          <p:cNvPr id="14339" name="Rectangle 3"/>
          <p:cNvSpPr>
            <a:spLocks noGrp="1" noRot="1" noChangeArrowheads="1"/>
          </p:cNvSpPr>
          <p:nvPr>
            <p:ph type="body" idx="1"/>
          </p:nvPr>
        </p:nvSpPr>
        <p:spPr>
          <a:xfrm>
            <a:off x="457200" y="2819400"/>
            <a:ext cx="8229600" cy="3489960"/>
          </a:xfrm>
        </p:spPr>
        <p:style>
          <a:lnRef idx="2">
            <a:schemeClr val="accent3"/>
          </a:lnRef>
          <a:fillRef idx="1">
            <a:schemeClr val="lt1"/>
          </a:fillRef>
          <a:effectRef idx="0">
            <a:schemeClr val="accent3"/>
          </a:effectRef>
          <a:fontRef idx="minor">
            <a:schemeClr val="dk1"/>
          </a:fontRef>
        </p:style>
        <p:txBody>
          <a:bodyPr>
            <a:normAutofit/>
          </a:bodyPr>
          <a:lstStyle/>
          <a:p>
            <a:r>
              <a:rPr lang="en-US" sz="2000" dirty="0"/>
              <a:t>TUJUAN UMUM:</a:t>
            </a:r>
          </a:p>
          <a:p>
            <a:pPr>
              <a:buFont typeface="Arial" charset="0"/>
              <a:buNone/>
            </a:pPr>
            <a:r>
              <a:rPr lang="en-US" sz="2000" dirty="0"/>
              <a:t>       -</a:t>
            </a:r>
            <a:r>
              <a:rPr lang="en-US" sz="2000" dirty="0" err="1"/>
              <a:t>apa</a:t>
            </a:r>
            <a:r>
              <a:rPr lang="en-US" sz="2000" dirty="0"/>
              <a:t> yang </a:t>
            </a:r>
            <a:r>
              <a:rPr lang="en-US" sz="2000" dirty="0" err="1"/>
              <a:t>diharapkan</a:t>
            </a:r>
            <a:r>
              <a:rPr lang="en-US" sz="2000" dirty="0"/>
              <a:t> </a:t>
            </a:r>
            <a:r>
              <a:rPr lang="en-US" sz="2000" dirty="0" err="1"/>
              <a:t>secara</a:t>
            </a:r>
            <a:r>
              <a:rPr lang="en-US" sz="2000" dirty="0"/>
              <a:t> </a:t>
            </a:r>
          </a:p>
          <a:p>
            <a:pPr>
              <a:buFont typeface="Arial" charset="0"/>
              <a:buNone/>
            </a:pPr>
            <a:r>
              <a:rPr lang="en-US" sz="2000" dirty="0"/>
              <a:t>        </a:t>
            </a:r>
            <a:r>
              <a:rPr lang="en-US" sz="2000" dirty="0" err="1"/>
              <a:t>umum</a:t>
            </a:r>
            <a:r>
              <a:rPr lang="en-US" sz="2000" dirty="0"/>
              <a:t>  </a:t>
            </a:r>
            <a:r>
              <a:rPr lang="en-US" sz="2000" dirty="0" err="1"/>
              <a:t>dari</a:t>
            </a:r>
            <a:r>
              <a:rPr lang="en-US" sz="2000" dirty="0"/>
              <a:t> </a:t>
            </a:r>
            <a:r>
              <a:rPr lang="en-US" sz="2000" dirty="0" err="1"/>
              <a:t>penelitian</a:t>
            </a:r>
            <a:r>
              <a:rPr lang="en-US" sz="2000" dirty="0"/>
              <a:t> (</a:t>
            </a:r>
            <a:r>
              <a:rPr lang="en-US" sz="2000" dirty="0" err="1"/>
              <a:t>tidak</a:t>
            </a:r>
            <a:r>
              <a:rPr lang="en-US" sz="2000" dirty="0"/>
              <a:t> </a:t>
            </a:r>
            <a:r>
              <a:rPr lang="en-US" sz="2000" dirty="0" err="1"/>
              <a:t>bisa</a:t>
            </a:r>
            <a:endParaRPr lang="en-US" sz="2000" dirty="0"/>
          </a:p>
          <a:p>
            <a:pPr>
              <a:buFont typeface="Arial" charset="0"/>
              <a:buNone/>
            </a:pPr>
            <a:r>
              <a:rPr lang="en-US" sz="2000" dirty="0"/>
              <a:t>        </a:t>
            </a:r>
            <a:r>
              <a:rPr lang="en-US" sz="2000" dirty="0" err="1"/>
              <a:t>diukur</a:t>
            </a:r>
            <a:r>
              <a:rPr lang="en-US" sz="2000" dirty="0"/>
              <a:t>)</a:t>
            </a:r>
          </a:p>
          <a:p>
            <a:r>
              <a:rPr lang="en-US" sz="2000" dirty="0"/>
              <a:t>TUJUAN KHUSUS:</a:t>
            </a:r>
          </a:p>
          <a:p>
            <a:pPr>
              <a:buFont typeface="Arial" charset="0"/>
              <a:buNone/>
            </a:pPr>
            <a:r>
              <a:rPr lang="en-US" sz="2000" dirty="0"/>
              <a:t>      - </a:t>
            </a:r>
            <a:r>
              <a:rPr lang="en-US" sz="2000" dirty="0" err="1"/>
              <a:t>apa</a:t>
            </a:r>
            <a:r>
              <a:rPr lang="en-US" sz="2000" dirty="0"/>
              <a:t> yang </a:t>
            </a:r>
            <a:r>
              <a:rPr lang="en-US" sz="2000" dirty="0" err="1"/>
              <a:t>diharapkan</a:t>
            </a:r>
            <a:r>
              <a:rPr lang="en-US" sz="2000" dirty="0"/>
              <a:t> </a:t>
            </a:r>
            <a:r>
              <a:rPr lang="en-US" sz="2000" dirty="0" err="1"/>
              <a:t>secara</a:t>
            </a:r>
            <a:r>
              <a:rPr lang="en-US" sz="2000" dirty="0"/>
              <a:t> </a:t>
            </a:r>
            <a:r>
              <a:rPr lang="en-US" sz="2000" dirty="0" err="1"/>
              <a:t>khusus</a:t>
            </a:r>
            <a:endParaRPr lang="en-US" sz="2000" dirty="0"/>
          </a:p>
          <a:p>
            <a:pPr>
              <a:buFont typeface="Arial" charset="0"/>
              <a:buNone/>
            </a:pPr>
            <a:r>
              <a:rPr lang="en-US" sz="2000" dirty="0"/>
              <a:t>        </a:t>
            </a:r>
            <a:r>
              <a:rPr lang="en-US" sz="2000" dirty="0" err="1"/>
              <a:t>dari</a:t>
            </a:r>
            <a:r>
              <a:rPr lang="en-US" sz="2000" dirty="0"/>
              <a:t> </a:t>
            </a:r>
            <a:r>
              <a:rPr lang="en-US" sz="2000" dirty="0" err="1"/>
              <a:t>penelitian</a:t>
            </a:r>
            <a:r>
              <a:rPr lang="en-US" sz="2000" dirty="0"/>
              <a:t> (</a:t>
            </a:r>
            <a:r>
              <a:rPr lang="en-US" sz="2000" dirty="0" err="1"/>
              <a:t>bisa</a:t>
            </a:r>
            <a:r>
              <a:rPr lang="en-US" sz="2000" dirty="0"/>
              <a:t> </a:t>
            </a:r>
            <a:r>
              <a:rPr lang="en-US" sz="2000" dirty="0" err="1"/>
              <a:t>diukur</a:t>
            </a:r>
            <a:r>
              <a:rPr lang="en-US" sz="20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normAutofit fontScale="90000"/>
          </a:bodyPr>
          <a:lstStyle/>
          <a:p>
            <a:r>
              <a:rPr lang="en-US" sz="4000" b="1"/>
              <a:t>PENDAHULUAN</a:t>
            </a:r>
            <a:br>
              <a:rPr lang="en-US" sz="4000" b="1"/>
            </a:br>
            <a:r>
              <a:rPr lang="en-US" sz="4000" b="1"/>
              <a:t>  </a:t>
            </a:r>
            <a:r>
              <a:rPr lang="en-US" sz="4000" b="1" i="1"/>
              <a:t>MANFAAT PENELITIAN </a:t>
            </a:r>
            <a:r>
              <a:rPr lang="en-US" sz="1600" b="1" i="1"/>
              <a:t>(OUTCOME)</a:t>
            </a:r>
            <a:endParaRPr lang="en-US" i="1"/>
          </a:p>
        </p:txBody>
      </p:sp>
      <p:sp>
        <p:nvSpPr>
          <p:cNvPr id="15363" name="Rectangle 3"/>
          <p:cNvSpPr>
            <a:spLocks noGrp="1" noRot="1" noChangeArrowheads="1"/>
          </p:cNvSpPr>
          <p:nvPr>
            <p:ph type="body" idx="1"/>
          </p:nvPr>
        </p:nvSpPr>
        <p:spPr/>
        <p:txBody>
          <a:bodyPr/>
          <a:lstStyle/>
          <a:p>
            <a:r>
              <a:rPr lang="en-US"/>
              <a:t> Keuntungan yang bisa diperoleh dari </a:t>
            </a:r>
          </a:p>
          <a:p>
            <a:pPr>
              <a:buFont typeface="Arial" charset="0"/>
              <a:buNone/>
            </a:pPr>
            <a:r>
              <a:rPr lang="en-US"/>
              <a:t>    hasil penelitian ini (Ilmu, aplikasi, </a:t>
            </a:r>
          </a:p>
          <a:p>
            <a:pPr>
              <a:buFont typeface="Arial" charset="0"/>
              <a:buNone/>
            </a:pPr>
            <a:r>
              <a:rPr lang="en-US"/>
              <a:t>    dasar penelitian berikutnya)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a:xfrm>
            <a:off x="301625" y="228600"/>
            <a:ext cx="8540750" cy="762000"/>
          </a:xfrm>
        </p:spPr>
        <p:txBody>
          <a:bodyPr/>
          <a:lstStyle/>
          <a:p>
            <a:r>
              <a:rPr lang="en-US"/>
              <a:t>BOBOT PENELITIAN</a:t>
            </a:r>
          </a:p>
        </p:txBody>
      </p:sp>
      <p:sp>
        <p:nvSpPr>
          <p:cNvPr id="96259" name="Rectangle 3"/>
          <p:cNvSpPr>
            <a:spLocks noGrp="1" noRot="1" noChangeArrowheads="1"/>
          </p:cNvSpPr>
          <p:nvPr>
            <p:ph type="body" idx="1"/>
          </p:nvPr>
        </p:nvSpPr>
        <p:spPr>
          <a:xfrm>
            <a:off x="762000" y="1295400"/>
            <a:ext cx="7772400" cy="4114800"/>
          </a:xfrm>
        </p:spPr>
        <p:txBody>
          <a:bodyPr/>
          <a:lstStyle/>
          <a:p>
            <a:pPr>
              <a:buFont typeface="Arial" charset="0"/>
              <a:buNone/>
            </a:pPr>
            <a:r>
              <a:rPr lang="en-US" sz="2000" b="1"/>
              <a:t>1. </a:t>
            </a:r>
            <a:r>
              <a:rPr lang="en-US" sz="2000" b="1" i="1"/>
              <a:t>Transfer of knowledge/technology</a:t>
            </a:r>
            <a:r>
              <a:rPr lang="en-US" sz="2000" b="1"/>
              <a:t> </a:t>
            </a:r>
          </a:p>
          <a:p>
            <a:pPr>
              <a:buFont typeface="Wingdings" pitchFamily="2" charset="2"/>
              <a:buNone/>
            </a:pPr>
            <a:r>
              <a:rPr lang="en-US" sz="2000" b="1"/>
              <a:t>    Replikasi, sumbangan ilmu (-), S1</a:t>
            </a:r>
          </a:p>
          <a:p>
            <a:pPr>
              <a:buFont typeface="Arial" charset="0"/>
              <a:buNone/>
            </a:pPr>
            <a:r>
              <a:rPr lang="en-US" sz="2000" b="1"/>
              <a:t>2. </a:t>
            </a:r>
            <a:r>
              <a:rPr lang="en-US" sz="2000" b="1" i="1"/>
              <a:t>Adaptation</a:t>
            </a:r>
          </a:p>
          <a:p>
            <a:pPr>
              <a:buFont typeface="Wingdings" pitchFamily="2" charset="2"/>
              <a:buNone/>
            </a:pPr>
            <a:r>
              <a:rPr lang="en-US" sz="2000" b="1"/>
              <a:t>    Pendekatan berbeda, masalah sama,</a:t>
            </a:r>
          </a:p>
          <a:p>
            <a:pPr>
              <a:buFont typeface="Wingdings" pitchFamily="2" charset="2"/>
              <a:buNone/>
            </a:pPr>
            <a:r>
              <a:rPr lang="en-US" sz="2000" b="1"/>
              <a:t>    objek berbeda, pengembangan ilmu</a:t>
            </a:r>
          </a:p>
          <a:p>
            <a:pPr>
              <a:buFont typeface="Wingdings" pitchFamily="2" charset="2"/>
              <a:buNone/>
            </a:pPr>
            <a:r>
              <a:rPr lang="en-US" sz="2000" b="1"/>
              <a:t>    melebar, S2</a:t>
            </a:r>
          </a:p>
          <a:p>
            <a:pPr>
              <a:buFont typeface="Arial" charset="0"/>
              <a:buNone/>
            </a:pPr>
            <a:r>
              <a:rPr lang="en-US" sz="2000" b="1"/>
              <a:t>3. </a:t>
            </a:r>
            <a:r>
              <a:rPr lang="en-US" sz="2000" b="1" i="1"/>
              <a:t>Innovation</a:t>
            </a:r>
          </a:p>
          <a:p>
            <a:pPr>
              <a:buFont typeface="Wingdings" pitchFamily="2" charset="2"/>
              <a:buNone/>
            </a:pPr>
            <a:r>
              <a:rPr lang="en-US" sz="2000" b="1" i="1"/>
              <a:t>    </a:t>
            </a:r>
            <a:r>
              <a:rPr lang="en-US" sz="2000" b="1"/>
              <a:t>Pendekatan dimodifikasi secara bermakna, </a:t>
            </a:r>
          </a:p>
          <a:p>
            <a:pPr>
              <a:buFont typeface="Wingdings" pitchFamily="2" charset="2"/>
              <a:buNone/>
            </a:pPr>
            <a:r>
              <a:rPr lang="en-US" sz="2000" b="1"/>
              <a:t>    masalah diperluas &amp; diperdalam, </a:t>
            </a:r>
          </a:p>
          <a:p>
            <a:pPr>
              <a:buFont typeface="Wingdings" pitchFamily="2" charset="2"/>
              <a:buNone/>
            </a:pPr>
            <a:r>
              <a:rPr lang="en-US" sz="2000" b="1"/>
              <a:t>    sumbangan pendalaman dan perluasan ilmu,</a:t>
            </a:r>
          </a:p>
          <a:p>
            <a:pPr>
              <a:buFont typeface="Wingdings" pitchFamily="2" charset="2"/>
              <a:buNone/>
            </a:pPr>
            <a:r>
              <a:rPr lang="en-US" sz="2000" b="1"/>
              <a:t>    S3.</a:t>
            </a:r>
            <a:endParaRPr lang="en-US" sz="2000" i="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a:xfrm>
            <a:off x="609600" y="214313"/>
            <a:ext cx="7974013" cy="974725"/>
          </a:xfrm>
        </p:spPr>
        <p:txBody>
          <a:bodyPr>
            <a:normAutofit fontScale="90000"/>
          </a:bodyPr>
          <a:lstStyle/>
          <a:p>
            <a:r>
              <a:rPr lang="en-US"/>
              <a:t>BOBOT PENELITIAN (lanjutan)</a:t>
            </a:r>
          </a:p>
        </p:txBody>
      </p:sp>
      <p:sp>
        <p:nvSpPr>
          <p:cNvPr id="97283" name="Rectangle 3"/>
          <p:cNvSpPr>
            <a:spLocks noGrp="1" noRot="1" noChangeArrowheads="1"/>
          </p:cNvSpPr>
          <p:nvPr>
            <p:ph type="body" idx="1"/>
          </p:nvPr>
        </p:nvSpPr>
        <p:spPr>
          <a:xfrm>
            <a:off x="762000" y="1371600"/>
            <a:ext cx="7772400" cy="4114800"/>
          </a:xfrm>
        </p:spPr>
        <p:txBody>
          <a:bodyPr/>
          <a:lstStyle/>
          <a:p>
            <a:pPr>
              <a:lnSpc>
                <a:spcPct val="90000"/>
              </a:lnSpc>
              <a:buFont typeface="Arial" charset="0"/>
              <a:buNone/>
            </a:pPr>
            <a:r>
              <a:rPr lang="en-US" sz="2000"/>
              <a:t>4. </a:t>
            </a:r>
            <a:r>
              <a:rPr lang="en-US" sz="2000" b="1" i="1"/>
              <a:t>Invention</a:t>
            </a:r>
          </a:p>
          <a:p>
            <a:pPr>
              <a:lnSpc>
                <a:spcPct val="90000"/>
              </a:lnSpc>
              <a:buFont typeface="Wingdings" pitchFamily="2" charset="2"/>
              <a:buNone/>
            </a:pPr>
            <a:r>
              <a:rPr lang="en-US" sz="2000" i="1"/>
              <a:t>    </a:t>
            </a:r>
            <a:r>
              <a:rPr lang="en-US" sz="2000" b="1"/>
              <a:t>Secara bermakna menyumbangkan sesuatu yang baru</a:t>
            </a:r>
          </a:p>
          <a:p>
            <a:pPr>
              <a:lnSpc>
                <a:spcPct val="90000"/>
              </a:lnSpc>
              <a:buFont typeface="Wingdings" pitchFamily="2" charset="2"/>
              <a:buNone/>
            </a:pPr>
            <a:r>
              <a:rPr lang="en-US" sz="2000" b="1"/>
              <a:t>    (de novo) berdasarkan pengetahuan yang telah</a:t>
            </a:r>
          </a:p>
          <a:p>
            <a:pPr>
              <a:lnSpc>
                <a:spcPct val="90000"/>
              </a:lnSpc>
              <a:buFont typeface="Wingdings" pitchFamily="2" charset="2"/>
              <a:buNone/>
            </a:pPr>
            <a:r>
              <a:rPr lang="en-US" sz="2000" b="1"/>
              <a:t>    dikuasai sebelumnya, tuntas  menjelaskan suatu</a:t>
            </a:r>
          </a:p>
          <a:p>
            <a:pPr>
              <a:lnSpc>
                <a:spcPct val="90000"/>
              </a:lnSpc>
              <a:buFont typeface="Wingdings" pitchFamily="2" charset="2"/>
              <a:buNone/>
            </a:pPr>
            <a:r>
              <a:rPr lang="en-US" sz="2000" b="1"/>
              <a:t>    fenomena  mendua atau mencetuskan teori baru. </a:t>
            </a:r>
          </a:p>
          <a:p>
            <a:pPr>
              <a:lnSpc>
                <a:spcPct val="90000"/>
              </a:lnSpc>
              <a:buFont typeface="Wingdings" pitchFamily="2" charset="2"/>
              <a:buNone/>
            </a:pPr>
            <a:r>
              <a:rPr lang="en-US" sz="2000" b="1"/>
              <a:t>    Pondasi cakar ayam, teknologi penyuntikan penicillin.</a:t>
            </a:r>
          </a:p>
          <a:p>
            <a:pPr>
              <a:lnSpc>
                <a:spcPct val="90000"/>
              </a:lnSpc>
              <a:buFont typeface="Wingdings" pitchFamily="2" charset="2"/>
              <a:buNone/>
            </a:pPr>
            <a:r>
              <a:rPr lang="en-US" sz="2000" b="1"/>
              <a:t>5</a:t>
            </a:r>
            <a:r>
              <a:rPr lang="en-US" sz="2000" b="1" i="1"/>
              <a:t>. Discovery</a:t>
            </a:r>
          </a:p>
          <a:p>
            <a:pPr>
              <a:lnSpc>
                <a:spcPct val="90000"/>
              </a:lnSpc>
              <a:buFont typeface="Wingdings" pitchFamily="2" charset="2"/>
              <a:buNone/>
            </a:pPr>
            <a:r>
              <a:rPr lang="en-US" sz="2000" b="1" i="1"/>
              <a:t>    </a:t>
            </a:r>
            <a:r>
              <a:rPr lang="en-US" sz="2000" b="1"/>
              <a:t>Menghasilkan temuan murni dari suatu gejala, </a:t>
            </a:r>
          </a:p>
          <a:p>
            <a:pPr>
              <a:lnSpc>
                <a:spcPct val="90000"/>
              </a:lnSpc>
              <a:buFont typeface="Wingdings" pitchFamily="2" charset="2"/>
              <a:buNone/>
            </a:pPr>
            <a:r>
              <a:rPr lang="en-US" sz="2000" b="1"/>
              <a:t>    fenomena, teori akbar yang hasilnya secara bermakna</a:t>
            </a:r>
          </a:p>
          <a:p>
            <a:pPr>
              <a:lnSpc>
                <a:spcPct val="90000"/>
              </a:lnSpc>
              <a:buFont typeface="Wingdings" pitchFamily="2" charset="2"/>
              <a:buNone/>
            </a:pPr>
            <a:r>
              <a:rPr lang="en-US" sz="2000" b="1"/>
              <a:t>    mengubah pandangan ilmiah secara global. </a:t>
            </a:r>
          </a:p>
          <a:p>
            <a:pPr>
              <a:lnSpc>
                <a:spcPct val="90000"/>
              </a:lnSpc>
              <a:buFont typeface="Wingdings" pitchFamily="2" charset="2"/>
              <a:buNone/>
            </a:pPr>
            <a:r>
              <a:rPr lang="en-US" sz="2000" b="1"/>
              <a:t>    Penemuan penicillin, teori Darwin, lempeng tektonik, </a:t>
            </a:r>
          </a:p>
          <a:p>
            <a:pPr>
              <a:lnSpc>
                <a:spcPct val="90000"/>
              </a:lnSpc>
              <a:buFont typeface="Wingdings" pitchFamily="2" charset="2"/>
              <a:buNone/>
            </a:pPr>
            <a:r>
              <a:rPr lang="en-US" sz="2000" b="1"/>
              <a:t>    struktur DNA</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r>
              <a:rPr lang="en-US" sz="1600" b="1"/>
              <a:t/>
            </a:r>
            <a:br>
              <a:rPr lang="en-US" sz="1600" b="1"/>
            </a:br>
            <a:endParaRPr lang="en-US" sz="1600" b="1"/>
          </a:p>
        </p:txBody>
      </p:sp>
      <p:sp>
        <p:nvSpPr>
          <p:cNvPr id="82947" name="Rectangle 3"/>
          <p:cNvSpPr>
            <a:spLocks noGrp="1" noRot="1" noChangeArrowheads="1"/>
          </p:cNvSpPr>
          <p:nvPr>
            <p:ph type="body" idx="1"/>
          </p:nvPr>
        </p:nvSpPr>
        <p:spPr>
          <a:xfrm>
            <a:off x="762000" y="1219200"/>
            <a:ext cx="7772400" cy="4114800"/>
          </a:xfrm>
        </p:spPr>
        <p:txBody>
          <a:bodyPr/>
          <a:lstStyle/>
          <a:p>
            <a:pPr>
              <a:buFont typeface="Wingdings" pitchFamily="2" charset="2"/>
              <a:buBlip>
                <a:blip r:embed="rId3"/>
              </a:buBlip>
            </a:pPr>
            <a:r>
              <a:rPr lang="en-US" sz="2000" b="1"/>
              <a:t>TEMA SENTRAL MASALAH </a:t>
            </a:r>
          </a:p>
          <a:p>
            <a:pPr>
              <a:buFont typeface="Wingdings" pitchFamily="2" charset="2"/>
              <a:buBlip>
                <a:blip r:embed="rId3"/>
              </a:buBlip>
            </a:pPr>
            <a:endParaRPr lang="en-US" sz="1800" b="1" i="1"/>
          </a:p>
          <a:p>
            <a:pPr>
              <a:buFont typeface="Wingdings" pitchFamily="2" charset="2"/>
              <a:buBlip>
                <a:blip r:embed="rId3"/>
              </a:buBlip>
            </a:pPr>
            <a:r>
              <a:rPr lang="en-US" sz="1800" b="1" i="1"/>
              <a:t>        Surgical resection provides the only treatment with realistic curative potential for most  solid organ malignancies, including gastrointestinal cancer. However, even after apparently curative primary surgery there remains a depressingly </a:t>
            </a:r>
            <a:r>
              <a:rPr lang="en-US" sz="1800" b="1" i="1">
                <a:effectLst/>
              </a:rPr>
              <a:t>high incidence of tumour recurrence</a:t>
            </a:r>
            <a:r>
              <a:rPr lang="en-US" sz="1800" b="1" i="1"/>
              <a:t>, both at the margins of resection (1) and at distant sites (2).Such recurrence carries poor prognosis and may result either from growth of microscopic deposits present at the time of surgery or from seeding  of metastatic cells shed during operative manipulation  of the tumour (3,4)</a:t>
            </a:r>
          </a:p>
        </p:txBody>
      </p:sp>
      <p:sp>
        <p:nvSpPr>
          <p:cNvPr id="82948" name="Rectangle 4"/>
          <p:cNvSpPr>
            <a:spLocks noChangeArrowheads="1"/>
          </p:cNvSpPr>
          <p:nvPr/>
        </p:nvSpPr>
        <p:spPr bwMode="auto">
          <a:xfrm>
            <a:off x="609600" y="204788"/>
            <a:ext cx="8153400" cy="519112"/>
          </a:xfrm>
          <a:prstGeom prst="rect">
            <a:avLst/>
          </a:prstGeom>
          <a:noFill/>
          <a:ln w="9525">
            <a:noFill/>
            <a:miter lim="800000"/>
            <a:headEnd/>
            <a:tailEnd/>
          </a:ln>
          <a:effectLst/>
        </p:spPr>
        <p:txBody>
          <a:bodyPr>
            <a:spAutoFit/>
          </a:bodyPr>
          <a:lstStyle/>
          <a:p>
            <a:r>
              <a:rPr lang="en-US" sz="2800" b="1">
                <a:latin typeface="Times New Roman" pitchFamily="18" charset="0"/>
              </a:rPr>
              <a:t> </a:t>
            </a:r>
          </a:p>
        </p:txBody>
      </p:sp>
      <p:sp>
        <p:nvSpPr>
          <p:cNvPr id="82949" name="Rectangle 5"/>
          <p:cNvSpPr>
            <a:spLocks noChangeArrowheads="1"/>
          </p:cNvSpPr>
          <p:nvPr/>
        </p:nvSpPr>
        <p:spPr bwMode="auto">
          <a:xfrm>
            <a:off x="762000" y="0"/>
            <a:ext cx="7772400" cy="825500"/>
          </a:xfrm>
          <a:prstGeom prst="rect">
            <a:avLst/>
          </a:prstGeom>
          <a:noFill/>
          <a:ln w="9525">
            <a:noFill/>
            <a:miter lim="800000"/>
            <a:headEnd/>
            <a:tailEnd/>
          </a:ln>
          <a:effectLst/>
        </p:spPr>
        <p:txBody>
          <a:bodyPr>
            <a:spAutoFit/>
          </a:bodyPr>
          <a:lstStyle/>
          <a:p>
            <a:r>
              <a:rPr lang="en-US" sz="1600" b="1">
                <a:latin typeface="Times New Roman" pitchFamily="18" charset="0"/>
              </a:rPr>
              <a:t>EFFECT OF LOW DOSE PERIOPERATIVE INTERFERON ON SURGICALLY INDUCED SUPRESSION OF ANTITUMOUR IMMUNE RESPONSES.(Br.J.of Surg.1988;75(10):976-92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r>
              <a:rPr lang="en-US" sz="1600" b="1"/>
              <a:t/>
            </a:r>
            <a:br>
              <a:rPr lang="en-US" sz="1600" b="1"/>
            </a:br>
            <a:endParaRPr lang="en-US" sz="1600" b="1"/>
          </a:p>
        </p:txBody>
      </p:sp>
      <p:sp>
        <p:nvSpPr>
          <p:cNvPr id="83971" name="Rectangle 3"/>
          <p:cNvSpPr>
            <a:spLocks noGrp="1" noRot="1" noChangeArrowheads="1"/>
          </p:cNvSpPr>
          <p:nvPr>
            <p:ph type="body" idx="1"/>
          </p:nvPr>
        </p:nvSpPr>
        <p:spPr>
          <a:xfrm>
            <a:off x="762000" y="1219200"/>
            <a:ext cx="7772400" cy="4114800"/>
          </a:xfrm>
        </p:spPr>
        <p:txBody>
          <a:bodyPr/>
          <a:lstStyle/>
          <a:p>
            <a:pPr>
              <a:buFont typeface="Wingdings" pitchFamily="2" charset="2"/>
              <a:buBlip>
                <a:blip r:embed="rId3"/>
              </a:buBlip>
            </a:pPr>
            <a:r>
              <a:rPr lang="en-US" sz="2000" b="1"/>
              <a:t> REVIEW PUSTAKA</a:t>
            </a:r>
          </a:p>
          <a:p>
            <a:pPr>
              <a:buFont typeface="Wingdings" pitchFamily="2" charset="2"/>
              <a:buBlip>
                <a:blip r:embed="rId3"/>
              </a:buBlip>
            </a:pPr>
            <a:endParaRPr lang="en-US" sz="2000" b="1"/>
          </a:p>
          <a:p>
            <a:pPr>
              <a:buFont typeface="Wingdings" pitchFamily="2" charset="2"/>
              <a:buBlip>
                <a:blip r:embed="rId3"/>
              </a:buBlip>
            </a:pPr>
            <a:r>
              <a:rPr lang="en-US" sz="2000" b="1"/>
              <a:t>       </a:t>
            </a:r>
            <a:r>
              <a:rPr lang="en-US" sz="1600" b="1" i="1">
                <a:effectLst/>
              </a:rPr>
              <a:t>Adjuvant chemotherapy</a:t>
            </a:r>
            <a:r>
              <a:rPr lang="en-US" sz="1600" b="1" i="1"/>
              <a:t> has been advocated by some to prevent this problem but results to date has been </a:t>
            </a:r>
            <a:r>
              <a:rPr lang="en-US" sz="1600" b="1" i="1">
                <a:effectLst/>
              </a:rPr>
              <a:t>disappointing </a:t>
            </a:r>
            <a:r>
              <a:rPr lang="en-US" sz="1600" b="1"/>
              <a:t>(</a:t>
            </a:r>
            <a:r>
              <a:rPr lang="en-US" sz="1600" b="1" i="1"/>
              <a:t>5,6) and new avenues require exploration. There is now considerable  evidence to support the contention that </a:t>
            </a:r>
            <a:r>
              <a:rPr lang="en-US" sz="1600" b="1" i="1">
                <a:effectLst/>
              </a:rPr>
              <a:t>immune defences may</a:t>
            </a:r>
            <a:r>
              <a:rPr lang="en-US" sz="1600" b="1" i="1"/>
              <a:t> influence tumour growth  and tumour-directed host responses  can readily  be demonstrated in humans as well as in experimental animals. Operative procedures are known  to result in marked  generalized  immunosuppression in the immediate operative period, not only in patients with benign disease (7,8), but also in patients undergoing cancer surgery (9-12). This surgically induced immunosuppression  in cancer patients may result in accelerated growth of residual tumour (13-19) and provide a fertile soil in which  liberated matastases may growth. </a:t>
            </a:r>
            <a:endParaRPr lang="en-US" sz="1800" b="1" i="1"/>
          </a:p>
        </p:txBody>
      </p:sp>
      <p:sp>
        <p:nvSpPr>
          <p:cNvPr id="83972" name="Rectangle 4"/>
          <p:cNvSpPr>
            <a:spLocks noChangeArrowheads="1"/>
          </p:cNvSpPr>
          <p:nvPr/>
        </p:nvSpPr>
        <p:spPr bwMode="auto">
          <a:xfrm>
            <a:off x="609600" y="204788"/>
            <a:ext cx="8153400" cy="519112"/>
          </a:xfrm>
          <a:prstGeom prst="rect">
            <a:avLst/>
          </a:prstGeom>
          <a:noFill/>
          <a:ln w="9525">
            <a:noFill/>
            <a:miter lim="800000"/>
            <a:headEnd/>
            <a:tailEnd/>
          </a:ln>
          <a:effectLst/>
        </p:spPr>
        <p:txBody>
          <a:bodyPr>
            <a:spAutoFit/>
          </a:bodyPr>
          <a:lstStyle/>
          <a:p>
            <a:r>
              <a:rPr lang="en-US" sz="2800" b="1">
                <a:latin typeface="Times New Roman" pitchFamily="18" charset="0"/>
              </a:rPr>
              <a:t> </a:t>
            </a:r>
          </a:p>
        </p:txBody>
      </p:sp>
      <p:sp>
        <p:nvSpPr>
          <p:cNvPr id="83973" name="Rectangle 5"/>
          <p:cNvSpPr>
            <a:spLocks noChangeArrowheads="1"/>
          </p:cNvSpPr>
          <p:nvPr/>
        </p:nvSpPr>
        <p:spPr bwMode="auto">
          <a:xfrm>
            <a:off x="762000" y="0"/>
            <a:ext cx="7772400" cy="825500"/>
          </a:xfrm>
          <a:prstGeom prst="rect">
            <a:avLst/>
          </a:prstGeom>
          <a:noFill/>
          <a:ln w="9525">
            <a:noFill/>
            <a:miter lim="800000"/>
            <a:headEnd/>
            <a:tailEnd/>
          </a:ln>
          <a:effectLst/>
        </p:spPr>
        <p:txBody>
          <a:bodyPr>
            <a:spAutoFit/>
          </a:bodyPr>
          <a:lstStyle/>
          <a:p>
            <a:r>
              <a:rPr lang="en-US" sz="1600" b="1">
                <a:latin typeface="Times New Roman" pitchFamily="18" charset="0"/>
              </a:rPr>
              <a:t>EFFECT OF LOW DOSE PERIOPERATIVE INTERFERON ON SURGICALLY INDUCED SUPRESSION OF ANTITUMOUR IMMUNE RESPONSES.(Br.J.of Surg.1988;75(10):976-92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r>
              <a:rPr lang="en-US" sz="1600" b="1"/>
              <a:t/>
            </a:r>
            <a:br>
              <a:rPr lang="en-US" sz="1600" b="1"/>
            </a:br>
            <a:endParaRPr lang="en-US" sz="1600" b="1"/>
          </a:p>
        </p:txBody>
      </p:sp>
      <p:sp>
        <p:nvSpPr>
          <p:cNvPr id="88067" name="Rectangle 3"/>
          <p:cNvSpPr>
            <a:spLocks noGrp="1" noRot="1" noChangeArrowheads="1"/>
          </p:cNvSpPr>
          <p:nvPr>
            <p:ph type="body" idx="1"/>
          </p:nvPr>
        </p:nvSpPr>
        <p:spPr>
          <a:xfrm>
            <a:off x="762000" y="1219200"/>
            <a:ext cx="7772400" cy="4114800"/>
          </a:xfrm>
        </p:spPr>
        <p:txBody>
          <a:bodyPr/>
          <a:lstStyle/>
          <a:p>
            <a:pPr>
              <a:buFont typeface="Wingdings" pitchFamily="2" charset="2"/>
              <a:buBlip>
                <a:blip r:embed="rId3"/>
              </a:buBlip>
            </a:pPr>
            <a:r>
              <a:rPr lang="en-US" sz="2000" b="1"/>
              <a:t>  RUMUSAN MASALAH/ TUJUAN</a:t>
            </a:r>
          </a:p>
          <a:p>
            <a:pPr>
              <a:buFont typeface="Wingdings" pitchFamily="2" charset="2"/>
              <a:buBlip>
                <a:blip r:embed="rId3"/>
              </a:buBlip>
            </a:pPr>
            <a:endParaRPr lang="en-US" sz="2000" b="1"/>
          </a:p>
          <a:p>
            <a:pPr>
              <a:buFont typeface="Wingdings" pitchFamily="2" charset="2"/>
              <a:buBlip>
                <a:blip r:embed="rId3"/>
              </a:buBlip>
            </a:pPr>
            <a:r>
              <a:rPr lang="en-US" sz="2000" b="1"/>
              <a:t>     </a:t>
            </a:r>
            <a:r>
              <a:rPr lang="en-US" sz="2000" b="1" i="1">
                <a:effectLst/>
              </a:rPr>
              <a:t> </a:t>
            </a:r>
            <a:r>
              <a:rPr lang="en-US" sz="1600" b="1" i="1">
                <a:effectLst/>
              </a:rPr>
              <a:t>Interferon </a:t>
            </a:r>
            <a:r>
              <a:rPr lang="en-US" sz="1600" b="1" i="1"/>
              <a:t>are a group of molecules  with stimulatory effects on antitumour immune responses and are now available for clinical use. In this prospective randomized  trial we have examined the potential role of recombinant human interferon-alfa (r-HuIFN alfa) in modifying </a:t>
            </a:r>
            <a:r>
              <a:rPr lang="en-US" sz="1600" b="1" i="1">
                <a:effectLst/>
              </a:rPr>
              <a:t>host atitumnour immune responses</a:t>
            </a:r>
            <a:r>
              <a:rPr lang="en-US" sz="1600" b="1" i="1"/>
              <a:t> in the postoperative periode in patients with gastrointestinal cancer.</a:t>
            </a:r>
          </a:p>
          <a:p>
            <a:pPr>
              <a:buFont typeface="Wingdings" pitchFamily="2" charset="2"/>
              <a:buBlip>
                <a:blip r:embed="rId3"/>
              </a:buBlip>
            </a:pPr>
            <a:r>
              <a:rPr lang="en-US" sz="1600" b="1" i="1"/>
              <a:t>        </a:t>
            </a:r>
          </a:p>
        </p:txBody>
      </p:sp>
      <p:sp>
        <p:nvSpPr>
          <p:cNvPr id="88068" name="Rectangle 4"/>
          <p:cNvSpPr>
            <a:spLocks noChangeArrowheads="1"/>
          </p:cNvSpPr>
          <p:nvPr/>
        </p:nvSpPr>
        <p:spPr bwMode="auto">
          <a:xfrm>
            <a:off x="609600" y="204788"/>
            <a:ext cx="8153400" cy="519112"/>
          </a:xfrm>
          <a:prstGeom prst="rect">
            <a:avLst/>
          </a:prstGeom>
          <a:noFill/>
          <a:ln w="9525">
            <a:noFill/>
            <a:miter lim="800000"/>
            <a:headEnd/>
            <a:tailEnd/>
          </a:ln>
          <a:effectLst/>
        </p:spPr>
        <p:txBody>
          <a:bodyPr>
            <a:spAutoFit/>
          </a:bodyPr>
          <a:lstStyle/>
          <a:p>
            <a:r>
              <a:rPr lang="en-US" sz="2800" b="1">
                <a:latin typeface="Times New Roman" pitchFamily="18" charset="0"/>
              </a:rPr>
              <a:t> </a:t>
            </a:r>
          </a:p>
        </p:txBody>
      </p:sp>
      <p:sp>
        <p:nvSpPr>
          <p:cNvPr id="88069" name="Rectangle 5"/>
          <p:cNvSpPr>
            <a:spLocks noChangeArrowheads="1"/>
          </p:cNvSpPr>
          <p:nvPr/>
        </p:nvSpPr>
        <p:spPr bwMode="auto">
          <a:xfrm>
            <a:off x="762000" y="0"/>
            <a:ext cx="7772400" cy="825500"/>
          </a:xfrm>
          <a:prstGeom prst="rect">
            <a:avLst/>
          </a:prstGeom>
          <a:noFill/>
          <a:ln w="9525">
            <a:noFill/>
            <a:miter lim="800000"/>
            <a:headEnd/>
            <a:tailEnd/>
          </a:ln>
          <a:effectLst/>
        </p:spPr>
        <p:txBody>
          <a:bodyPr>
            <a:spAutoFit/>
          </a:bodyPr>
          <a:lstStyle/>
          <a:p>
            <a:r>
              <a:rPr lang="en-US" sz="1600" b="1">
                <a:latin typeface="Times New Roman" pitchFamily="18" charset="0"/>
              </a:rPr>
              <a:t>EFFECT OF LOW DOSE PERIOPERATIVE INTERFERON ON SURGICALLY INDUCED SUPRESSION OF ANTITUMOUR IMMUNE RESPONSES.(Br.J.of Surg.1988;75(10):976-92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1828800" y="60325"/>
            <a:ext cx="1295400" cy="5873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Theory</a:t>
            </a:r>
          </a:p>
          <a:p>
            <a:pPr algn="ctr" eaLnBrk="0" hangingPunct="0">
              <a:lnSpc>
                <a:spcPct val="0"/>
              </a:lnSpc>
              <a:spcBef>
                <a:spcPct val="50000"/>
              </a:spcBef>
            </a:pPr>
            <a:r>
              <a:rPr lang="en-US" sz="2000" b="1">
                <a:solidFill>
                  <a:srgbClr val="FFFFFF"/>
                </a:solidFill>
                <a:latin typeface="Times New Roman" pitchFamily="18" charset="0"/>
              </a:rPr>
              <a:t>Concept</a:t>
            </a:r>
          </a:p>
        </p:txBody>
      </p:sp>
      <p:sp>
        <p:nvSpPr>
          <p:cNvPr id="160771" name="Text Box 3"/>
          <p:cNvSpPr txBox="1">
            <a:spLocks noChangeArrowheads="1"/>
          </p:cNvSpPr>
          <p:nvPr/>
        </p:nvSpPr>
        <p:spPr bwMode="auto">
          <a:xfrm>
            <a:off x="0" y="1371600"/>
            <a:ext cx="1295400" cy="4349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Problem</a:t>
            </a:r>
          </a:p>
        </p:txBody>
      </p:sp>
      <p:sp>
        <p:nvSpPr>
          <p:cNvPr id="160772" name="Text Box 4"/>
          <p:cNvSpPr txBox="1">
            <a:spLocks noChangeArrowheads="1"/>
          </p:cNvSpPr>
          <p:nvPr/>
        </p:nvSpPr>
        <p:spPr bwMode="auto">
          <a:xfrm>
            <a:off x="1828800" y="1268413"/>
            <a:ext cx="1219200" cy="609600"/>
          </a:xfrm>
          <a:prstGeom prst="rect">
            <a:avLst/>
          </a:prstGeom>
          <a:noFill/>
          <a:ln w="9525">
            <a:no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Explain</a:t>
            </a:r>
          </a:p>
          <a:p>
            <a:pPr algn="ctr" eaLnBrk="0" hangingPunct="0">
              <a:lnSpc>
                <a:spcPct val="20000"/>
              </a:lnSpc>
              <a:spcBef>
                <a:spcPct val="50000"/>
              </a:spcBef>
            </a:pPr>
            <a:r>
              <a:rPr lang="en-US" sz="2000" b="1">
                <a:solidFill>
                  <a:srgbClr val="FFFFFF"/>
                </a:solidFill>
                <a:latin typeface="Times New Roman" pitchFamily="18" charset="0"/>
              </a:rPr>
              <a:t>predict</a:t>
            </a:r>
          </a:p>
        </p:txBody>
      </p:sp>
      <p:sp>
        <p:nvSpPr>
          <p:cNvPr id="160773" name="Line 5"/>
          <p:cNvSpPr>
            <a:spLocks noChangeShapeType="1"/>
          </p:cNvSpPr>
          <p:nvPr/>
        </p:nvSpPr>
        <p:spPr bwMode="auto">
          <a:xfrm flipH="1">
            <a:off x="1752600" y="609600"/>
            <a:ext cx="609600" cy="990600"/>
          </a:xfrm>
          <a:prstGeom prst="line">
            <a:avLst/>
          </a:prstGeom>
          <a:noFill/>
          <a:ln w="38100">
            <a:solidFill>
              <a:srgbClr val="FFFF00"/>
            </a:solidFill>
            <a:round/>
            <a:headEnd/>
            <a:tailEnd/>
          </a:ln>
          <a:effectLst/>
        </p:spPr>
        <p:txBody>
          <a:bodyPr wrap="none" anchor="ctr"/>
          <a:lstStyle/>
          <a:p>
            <a:endParaRPr lang="en-US"/>
          </a:p>
        </p:txBody>
      </p:sp>
      <p:sp>
        <p:nvSpPr>
          <p:cNvPr id="160774" name="Line 6"/>
          <p:cNvSpPr>
            <a:spLocks noChangeShapeType="1"/>
          </p:cNvSpPr>
          <p:nvPr/>
        </p:nvSpPr>
        <p:spPr bwMode="auto">
          <a:xfrm>
            <a:off x="2362200" y="685800"/>
            <a:ext cx="609600" cy="914400"/>
          </a:xfrm>
          <a:prstGeom prst="line">
            <a:avLst/>
          </a:prstGeom>
          <a:noFill/>
          <a:ln w="38100">
            <a:solidFill>
              <a:srgbClr val="FFFF00"/>
            </a:solidFill>
            <a:round/>
            <a:headEnd/>
            <a:tailEnd/>
          </a:ln>
          <a:effectLst/>
        </p:spPr>
        <p:txBody>
          <a:bodyPr wrap="none" anchor="ctr"/>
          <a:lstStyle/>
          <a:p>
            <a:endParaRPr lang="en-US"/>
          </a:p>
        </p:txBody>
      </p:sp>
      <p:sp>
        <p:nvSpPr>
          <p:cNvPr id="160775" name="Line 7"/>
          <p:cNvSpPr>
            <a:spLocks noChangeShapeType="1"/>
          </p:cNvSpPr>
          <p:nvPr/>
        </p:nvSpPr>
        <p:spPr bwMode="auto">
          <a:xfrm>
            <a:off x="1752600" y="1600200"/>
            <a:ext cx="609600" cy="914400"/>
          </a:xfrm>
          <a:prstGeom prst="line">
            <a:avLst/>
          </a:prstGeom>
          <a:noFill/>
          <a:ln w="38100">
            <a:solidFill>
              <a:srgbClr val="FFFF00"/>
            </a:solidFill>
            <a:round/>
            <a:headEnd/>
            <a:tailEnd/>
          </a:ln>
          <a:effectLst/>
        </p:spPr>
        <p:txBody>
          <a:bodyPr wrap="none" anchor="ctr"/>
          <a:lstStyle/>
          <a:p>
            <a:endParaRPr lang="en-US"/>
          </a:p>
        </p:txBody>
      </p:sp>
      <p:sp>
        <p:nvSpPr>
          <p:cNvPr id="160776" name="Line 8"/>
          <p:cNvSpPr>
            <a:spLocks noChangeShapeType="1"/>
          </p:cNvSpPr>
          <p:nvPr/>
        </p:nvSpPr>
        <p:spPr bwMode="auto">
          <a:xfrm flipV="1">
            <a:off x="2362200" y="1600200"/>
            <a:ext cx="609600" cy="914400"/>
          </a:xfrm>
          <a:prstGeom prst="line">
            <a:avLst/>
          </a:prstGeom>
          <a:noFill/>
          <a:ln w="38100">
            <a:solidFill>
              <a:srgbClr val="FFFF00"/>
            </a:solidFill>
            <a:round/>
            <a:headEnd/>
            <a:tailEnd/>
          </a:ln>
          <a:effectLst/>
        </p:spPr>
        <p:txBody>
          <a:bodyPr wrap="none" anchor="ctr"/>
          <a:lstStyle/>
          <a:p>
            <a:endParaRPr lang="en-US"/>
          </a:p>
        </p:txBody>
      </p:sp>
      <p:sp>
        <p:nvSpPr>
          <p:cNvPr id="160777" name="Line 9"/>
          <p:cNvSpPr>
            <a:spLocks noChangeShapeType="1"/>
          </p:cNvSpPr>
          <p:nvPr/>
        </p:nvSpPr>
        <p:spPr bwMode="auto">
          <a:xfrm>
            <a:off x="2971800" y="1600200"/>
            <a:ext cx="533400" cy="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778" name="Line 10"/>
          <p:cNvSpPr>
            <a:spLocks noChangeShapeType="1"/>
          </p:cNvSpPr>
          <p:nvPr/>
        </p:nvSpPr>
        <p:spPr bwMode="auto">
          <a:xfrm>
            <a:off x="1295400" y="1600200"/>
            <a:ext cx="457200" cy="0"/>
          </a:xfrm>
          <a:prstGeom prst="line">
            <a:avLst/>
          </a:prstGeom>
          <a:noFill/>
          <a:ln w="38100">
            <a:solidFill>
              <a:srgbClr val="FFFF00"/>
            </a:solidFill>
            <a:round/>
            <a:headEnd/>
            <a:tailEnd/>
          </a:ln>
          <a:effectLst/>
        </p:spPr>
        <p:txBody>
          <a:bodyPr wrap="none" anchor="ctr"/>
          <a:lstStyle/>
          <a:p>
            <a:endParaRPr lang="en-US"/>
          </a:p>
        </p:txBody>
      </p:sp>
      <p:sp>
        <p:nvSpPr>
          <p:cNvPr id="160779" name="Text Box 11"/>
          <p:cNvSpPr txBox="1">
            <a:spLocks noChangeArrowheads="1"/>
          </p:cNvSpPr>
          <p:nvPr/>
        </p:nvSpPr>
        <p:spPr bwMode="auto">
          <a:xfrm>
            <a:off x="3505200" y="1347788"/>
            <a:ext cx="1447800" cy="404812"/>
          </a:xfrm>
          <a:prstGeom prst="rect">
            <a:avLst/>
          </a:prstGeom>
          <a:noFill/>
          <a:ln w="38100">
            <a:solidFill>
              <a:srgbClr val="FFFF00"/>
            </a:solidFill>
            <a:miter lim="800000"/>
            <a:headEnd/>
            <a:tailEnd/>
          </a:ln>
          <a:effectLst/>
        </p:spPr>
        <p:txBody>
          <a:bodyPr>
            <a:spAutoFit/>
          </a:bodyPr>
          <a:lstStyle/>
          <a:p>
            <a:pPr eaLnBrk="0" hangingPunct="0">
              <a:spcBef>
                <a:spcPct val="50000"/>
              </a:spcBef>
            </a:pPr>
            <a:r>
              <a:rPr lang="en-US" b="1">
                <a:solidFill>
                  <a:srgbClr val="FFFFFF"/>
                </a:solidFill>
                <a:latin typeface="Times New Roman" pitchFamily="18" charset="0"/>
              </a:rPr>
              <a:t>Hypothesis</a:t>
            </a:r>
          </a:p>
        </p:txBody>
      </p:sp>
      <p:sp>
        <p:nvSpPr>
          <p:cNvPr id="160780" name="Line 12"/>
          <p:cNvSpPr>
            <a:spLocks noChangeShapeType="1"/>
          </p:cNvSpPr>
          <p:nvPr/>
        </p:nvSpPr>
        <p:spPr bwMode="auto">
          <a:xfrm>
            <a:off x="4953000" y="1524000"/>
            <a:ext cx="1066800" cy="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781" name="Text Box 13"/>
          <p:cNvSpPr txBox="1">
            <a:spLocks noChangeArrowheads="1"/>
          </p:cNvSpPr>
          <p:nvPr/>
        </p:nvSpPr>
        <p:spPr bwMode="auto">
          <a:xfrm>
            <a:off x="6019800" y="1371600"/>
            <a:ext cx="1371600" cy="4349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Variables</a:t>
            </a:r>
          </a:p>
        </p:txBody>
      </p:sp>
      <p:sp>
        <p:nvSpPr>
          <p:cNvPr id="160782" name="Text Box 14"/>
          <p:cNvSpPr txBox="1">
            <a:spLocks noChangeArrowheads="1"/>
          </p:cNvSpPr>
          <p:nvPr/>
        </p:nvSpPr>
        <p:spPr bwMode="auto">
          <a:xfrm>
            <a:off x="1219200" y="838200"/>
            <a:ext cx="7620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read</a:t>
            </a:r>
          </a:p>
        </p:txBody>
      </p:sp>
      <p:sp>
        <p:nvSpPr>
          <p:cNvPr id="160783" name="Text Box 15"/>
          <p:cNvSpPr txBox="1">
            <a:spLocks noChangeArrowheads="1"/>
          </p:cNvSpPr>
          <p:nvPr/>
        </p:nvSpPr>
        <p:spPr bwMode="auto">
          <a:xfrm>
            <a:off x="2819400" y="1828800"/>
            <a:ext cx="9906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review</a:t>
            </a:r>
          </a:p>
        </p:txBody>
      </p:sp>
      <p:sp>
        <p:nvSpPr>
          <p:cNvPr id="160784" name="Line 16"/>
          <p:cNvSpPr>
            <a:spLocks noChangeShapeType="1"/>
          </p:cNvSpPr>
          <p:nvPr/>
        </p:nvSpPr>
        <p:spPr bwMode="auto">
          <a:xfrm>
            <a:off x="1752600" y="1600200"/>
            <a:ext cx="1219200" cy="0"/>
          </a:xfrm>
          <a:prstGeom prst="line">
            <a:avLst/>
          </a:prstGeom>
          <a:noFill/>
          <a:ln w="9525">
            <a:solidFill>
              <a:srgbClr val="FFFF00"/>
            </a:solidFill>
            <a:round/>
            <a:headEnd/>
            <a:tailEnd/>
          </a:ln>
          <a:effectLst/>
        </p:spPr>
        <p:txBody>
          <a:bodyPr wrap="none" anchor="ctr"/>
          <a:lstStyle/>
          <a:p>
            <a:endParaRPr lang="en-US"/>
          </a:p>
        </p:txBody>
      </p:sp>
      <p:sp>
        <p:nvSpPr>
          <p:cNvPr id="160785" name="Text Box 17"/>
          <p:cNvSpPr txBox="1">
            <a:spLocks noChangeArrowheads="1"/>
          </p:cNvSpPr>
          <p:nvPr/>
        </p:nvSpPr>
        <p:spPr bwMode="auto">
          <a:xfrm>
            <a:off x="1752600" y="2514600"/>
            <a:ext cx="1143000" cy="4349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Finding</a:t>
            </a:r>
          </a:p>
        </p:txBody>
      </p:sp>
      <p:sp>
        <p:nvSpPr>
          <p:cNvPr id="160786" name="Text Box 18"/>
          <p:cNvSpPr txBox="1">
            <a:spLocks noChangeArrowheads="1"/>
          </p:cNvSpPr>
          <p:nvPr/>
        </p:nvSpPr>
        <p:spPr bwMode="auto">
          <a:xfrm>
            <a:off x="1828800" y="4114800"/>
            <a:ext cx="1143000" cy="404813"/>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b="1">
                <a:solidFill>
                  <a:srgbClr val="FFFFFF"/>
                </a:solidFill>
                <a:latin typeface="Times New Roman" pitchFamily="18" charset="0"/>
              </a:rPr>
              <a:t>Report</a:t>
            </a:r>
          </a:p>
        </p:txBody>
      </p:sp>
      <p:sp>
        <p:nvSpPr>
          <p:cNvPr id="160787" name="Text Box 19"/>
          <p:cNvSpPr txBox="1">
            <a:spLocks noChangeArrowheads="1"/>
          </p:cNvSpPr>
          <p:nvPr/>
        </p:nvSpPr>
        <p:spPr bwMode="auto">
          <a:xfrm>
            <a:off x="1828800" y="5867400"/>
            <a:ext cx="1143000" cy="4349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Finding</a:t>
            </a:r>
          </a:p>
        </p:txBody>
      </p:sp>
      <p:sp>
        <p:nvSpPr>
          <p:cNvPr id="160788" name="Line 20"/>
          <p:cNvSpPr>
            <a:spLocks noChangeShapeType="1"/>
          </p:cNvSpPr>
          <p:nvPr/>
        </p:nvSpPr>
        <p:spPr bwMode="auto">
          <a:xfrm flipV="1">
            <a:off x="533400" y="1828800"/>
            <a:ext cx="0" cy="68580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789" name="Line 21"/>
          <p:cNvSpPr>
            <a:spLocks noChangeShapeType="1"/>
          </p:cNvSpPr>
          <p:nvPr/>
        </p:nvSpPr>
        <p:spPr bwMode="auto">
          <a:xfrm>
            <a:off x="533400" y="2514600"/>
            <a:ext cx="0" cy="1752600"/>
          </a:xfrm>
          <a:prstGeom prst="line">
            <a:avLst/>
          </a:prstGeom>
          <a:noFill/>
          <a:ln w="38100">
            <a:solidFill>
              <a:srgbClr val="FFFF00"/>
            </a:solidFill>
            <a:prstDash val="sysDot"/>
            <a:round/>
            <a:headEnd/>
            <a:tailEnd/>
          </a:ln>
          <a:effectLst/>
        </p:spPr>
        <p:txBody>
          <a:bodyPr wrap="none" anchor="ctr"/>
          <a:lstStyle/>
          <a:p>
            <a:endParaRPr lang="en-US"/>
          </a:p>
        </p:txBody>
      </p:sp>
      <p:sp>
        <p:nvSpPr>
          <p:cNvPr id="160790" name="Line 22"/>
          <p:cNvSpPr>
            <a:spLocks noChangeShapeType="1"/>
          </p:cNvSpPr>
          <p:nvPr/>
        </p:nvSpPr>
        <p:spPr bwMode="auto">
          <a:xfrm>
            <a:off x="533400" y="4267200"/>
            <a:ext cx="1219200" cy="0"/>
          </a:xfrm>
          <a:prstGeom prst="line">
            <a:avLst/>
          </a:prstGeom>
          <a:noFill/>
          <a:ln w="38100">
            <a:solidFill>
              <a:srgbClr val="FFFF00"/>
            </a:solidFill>
            <a:prstDash val="sysDot"/>
            <a:round/>
            <a:headEnd/>
            <a:tailEnd/>
          </a:ln>
          <a:effectLst/>
        </p:spPr>
        <p:txBody>
          <a:bodyPr wrap="none" anchor="ctr"/>
          <a:lstStyle/>
          <a:p>
            <a:endParaRPr lang="en-US"/>
          </a:p>
        </p:txBody>
      </p:sp>
      <p:sp>
        <p:nvSpPr>
          <p:cNvPr id="160791" name="Text Box 23"/>
          <p:cNvSpPr txBox="1">
            <a:spLocks noChangeArrowheads="1"/>
          </p:cNvSpPr>
          <p:nvPr/>
        </p:nvSpPr>
        <p:spPr bwMode="auto">
          <a:xfrm>
            <a:off x="1219200" y="1828800"/>
            <a:ext cx="7620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read</a:t>
            </a:r>
          </a:p>
        </p:txBody>
      </p:sp>
      <p:sp>
        <p:nvSpPr>
          <p:cNvPr id="160792" name="Text Box 24"/>
          <p:cNvSpPr txBox="1">
            <a:spLocks noChangeArrowheads="1"/>
          </p:cNvSpPr>
          <p:nvPr/>
        </p:nvSpPr>
        <p:spPr bwMode="auto">
          <a:xfrm>
            <a:off x="2819400" y="838200"/>
            <a:ext cx="9906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review</a:t>
            </a:r>
          </a:p>
        </p:txBody>
      </p:sp>
      <p:sp>
        <p:nvSpPr>
          <p:cNvPr id="160793" name="Text Box 25"/>
          <p:cNvSpPr txBox="1">
            <a:spLocks noChangeArrowheads="1"/>
          </p:cNvSpPr>
          <p:nvPr/>
        </p:nvSpPr>
        <p:spPr bwMode="auto">
          <a:xfrm>
            <a:off x="4953000" y="685800"/>
            <a:ext cx="1676400" cy="5492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Identification</a:t>
            </a:r>
          </a:p>
          <a:p>
            <a:pPr eaLnBrk="0" hangingPunct="0">
              <a:lnSpc>
                <a:spcPct val="0"/>
              </a:lnSpc>
              <a:spcBef>
                <a:spcPct val="50000"/>
              </a:spcBef>
            </a:pPr>
            <a:r>
              <a:rPr lang="en-US" sz="2000" b="1">
                <a:solidFill>
                  <a:srgbClr val="FFFFFF"/>
                </a:solidFill>
                <a:latin typeface="Times New Roman" pitchFamily="18" charset="0"/>
              </a:rPr>
              <a:t>&amp; classify</a:t>
            </a:r>
          </a:p>
        </p:txBody>
      </p:sp>
      <p:sp>
        <p:nvSpPr>
          <p:cNvPr id="160794" name="Text Box 26"/>
          <p:cNvSpPr txBox="1">
            <a:spLocks noChangeArrowheads="1"/>
          </p:cNvSpPr>
          <p:nvPr/>
        </p:nvSpPr>
        <p:spPr bwMode="auto">
          <a:xfrm>
            <a:off x="4648200" y="1752600"/>
            <a:ext cx="1600200" cy="336550"/>
          </a:xfrm>
          <a:prstGeom prst="rect">
            <a:avLst/>
          </a:prstGeom>
          <a:noFill/>
          <a:ln w="9525">
            <a:noFill/>
            <a:miter lim="800000"/>
            <a:headEnd/>
            <a:tailEnd/>
          </a:ln>
          <a:effectLst/>
        </p:spPr>
        <p:txBody>
          <a:bodyPr>
            <a:spAutoFit/>
          </a:bodyPr>
          <a:lstStyle/>
          <a:p>
            <a:pPr eaLnBrk="0" hangingPunct="0">
              <a:spcBef>
                <a:spcPct val="50000"/>
              </a:spcBef>
            </a:pPr>
            <a:r>
              <a:rPr lang="en-US" sz="1600" b="1">
                <a:solidFill>
                  <a:srgbClr val="FFFFFF"/>
                </a:solidFill>
                <a:latin typeface="Times New Roman" pitchFamily="18" charset="0"/>
              </a:rPr>
              <a:t>operationalized</a:t>
            </a:r>
          </a:p>
        </p:txBody>
      </p:sp>
      <p:sp>
        <p:nvSpPr>
          <p:cNvPr id="160795" name="Line 27"/>
          <p:cNvSpPr>
            <a:spLocks noChangeShapeType="1"/>
          </p:cNvSpPr>
          <p:nvPr/>
        </p:nvSpPr>
        <p:spPr bwMode="auto">
          <a:xfrm flipH="1">
            <a:off x="5715000" y="1828800"/>
            <a:ext cx="457200" cy="68580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796" name="Line 28"/>
          <p:cNvSpPr>
            <a:spLocks noChangeShapeType="1"/>
          </p:cNvSpPr>
          <p:nvPr/>
        </p:nvSpPr>
        <p:spPr bwMode="auto">
          <a:xfrm>
            <a:off x="7162800" y="1828800"/>
            <a:ext cx="381000" cy="68580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797" name="Text Box 29"/>
          <p:cNvSpPr txBox="1">
            <a:spLocks noChangeArrowheads="1"/>
          </p:cNvSpPr>
          <p:nvPr/>
        </p:nvSpPr>
        <p:spPr bwMode="auto">
          <a:xfrm>
            <a:off x="5029200" y="2536825"/>
            <a:ext cx="1524000" cy="4349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Instrument</a:t>
            </a:r>
          </a:p>
        </p:txBody>
      </p:sp>
      <p:sp>
        <p:nvSpPr>
          <p:cNvPr id="160798" name="Text Box 30"/>
          <p:cNvSpPr txBox="1">
            <a:spLocks noChangeArrowheads="1"/>
          </p:cNvSpPr>
          <p:nvPr/>
        </p:nvSpPr>
        <p:spPr bwMode="auto">
          <a:xfrm>
            <a:off x="6934200" y="2536825"/>
            <a:ext cx="1143000" cy="4349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Design</a:t>
            </a:r>
          </a:p>
        </p:txBody>
      </p:sp>
      <p:sp>
        <p:nvSpPr>
          <p:cNvPr id="160799" name="Text Box 31"/>
          <p:cNvSpPr txBox="1">
            <a:spLocks noChangeArrowheads="1"/>
          </p:cNvSpPr>
          <p:nvPr/>
        </p:nvSpPr>
        <p:spPr bwMode="auto">
          <a:xfrm>
            <a:off x="5791200" y="2133600"/>
            <a:ext cx="1143000" cy="366713"/>
          </a:xfrm>
          <a:prstGeom prst="rect">
            <a:avLst/>
          </a:prstGeom>
          <a:noFill/>
          <a:ln w="9525">
            <a:noFill/>
            <a:miter lim="800000"/>
            <a:headEnd/>
            <a:tailEnd/>
          </a:ln>
          <a:effectLst/>
        </p:spPr>
        <p:txBody>
          <a:bodyPr>
            <a:spAutoFit/>
          </a:bodyPr>
          <a:lstStyle/>
          <a:p>
            <a:pPr eaLnBrk="0" hangingPunct="0">
              <a:spcBef>
                <a:spcPct val="50000"/>
              </a:spcBef>
            </a:pPr>
            <a:r>
              <a:rPr lang="en-US" b="1">
                <a:solidFill>
                  <a:srgbClr val="FFFFFF"/>
                </a:solidFill>
                <a:latin typeface="Times New Roman" pitchFamily="18" charset="0"/>
              </a:rPr>
              <a:t>Choose</a:t>
            </a:r>
          </a:p>
        </p:txBody>
      </p:sp>
      <p:sp>
        <p:nvSpPr>
          <p:cNvPr id="160800" name="Text Box 32"/>
          <p:cNvSpPr txBox="1">
            <a:spLocks noChangeArrowheads="1"/>
          </p:cNvSpPr>
          <p:nvPr/>
        </p:nvSpPr>
        <p:spPr bwMode="auto">
          <a:xfrm>
            <a:off x="7315200" y="1981200"/>
            <a:ext cx="1295400" cy="366713"/>
          </a:xfrm>
          <a:prstGeom prst="rect">
            <a:avLst/>
          </a:prstGeom>
          <a:noFill/>
          <a:ln w="9525">
            <a:noFill/>
            <a:miter lim="800000"/>
            <a:headEnd/>
            <a:tailEnd/>
          </a:ln>
          <a:effectLst/>
        </p:spPr>
        <p:txBody>
          <a:bodyPr>
            <a:spAutoFit/>
          </a:bodyPr>
          <a:lstStyle/>
          <a:p>
            <a:pPr eaLnBrk="0" hangingPunct="0">
              <a:spcBef>
                <a:spcPct val="50000"/>
              </a:spcBef>
            </a:pPr>
            <a:r>
              <a:rPr lang="en-US" b="1">
                <a:solidFill>
                  <a:srgbClr val="FFFFFF"/>
                </a:solidFill>
                <a:latin typeface="Times New Roman" pitchFamily="18" charset="0"/>
              </a:rPr>
              <a:t>construct</a:t>
            </a:r>
          </a:p>
        </p:txBody>
      </p:sp>
      <p:sp>
        <p:nvSpPr>
          <p:cNvPr id="160801" name="Line 33"/>
          <p:cNvSpPr>
            <a:spLocks noChangeShapeType="1"/>
          </p:cNvSpPr>
          <p:nvPr/>
        </p:nvSpPr>
        <p:spPr bwMode="auto">
          <a:xfrm>
            <a:off x="4191000" y="1752600"/>
            <a:ext cx="0" cy="4038600"/>
          </a:xfrm>
          <a:prstGeom prst="line">
            <a:avLst/>
          </a:prstGeom>
          <a:noFill/>
          <a:ln w="38100">
            <a:solidFill>
              <a:srgbClr val="FFFF00"/>
            </a:solidFill>
            <a:prstDash val="sysDot"/>
            <a:round/>
            <a:headEnd/>
            <a:tailEnd/>
          </a:ln>
          <a:effectLst/>
        </p:spPr>
        <p:txBody>
          <a:bodyPr wrap="none" anchor="ctr"/>
          <a:lstStyle/>
          <a:p>
            <a:endParaRPr lang="en-US"/>
          </a:p>
        </p:txBody>
      </p:sp>
      <p:sp>
        <p:nvSpPr>
          <p:cNvPr id="160802" name="Line 34"/>
          <p:cNvSpPr>
            <a:spLocks noChangeShapeType="1"/>
          </p:cNvSpPr>
          <p:nvPr/>
        </p:nvSpPr>
        <p:spPr bwMode="auto">
          <a:xfrm flipV="1">
            <a:off x="2362200" y="4495800"/>
            <a:ext cx="0" cy="137160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803" name="Line 35"/>
          <p:cNvSpPr>
            <a:spLocks noChangeShapeType="1"/>
          </p:cNvSpPr>
          <p:nvPr/>
        </p:nvSpPr>
        <p:spPr bwMode="auto">
          <a:xfrm flipV="1">
            <a:off x="2362200" y="2971800"/>
            <a:ext cx="0" cy="114300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804" name="Text Box 36"/>
          <p:cNvSpPr txBox="1">
            <a:spLocks noChangeArrowheads="1"/>
          </p:cNvSpPr>
          <p:nvPr/>
        </p:nvSpPr>
        <p:spPr bwMode="auto">
          <a:xfrm>
            <a:off x="533400" y="3200400"/>
            <a:ext cx="17526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disseminate</a:t>
            </a:r>
          </a:p>
        </p:txBody>
      </p:sp>
      <p:sp>
        <p:nvSpPr>
          <p:cNvPr id="160805" name="Text Box 37"/>
          <p:cNvSpPr txBox="1">
            <a:spLocks noChangeArrowheads="1"/>
          </p:cNvSpPr>
          <p:nvPr/>
        </p:nvSpPr>
        <p:spPr bwMode="auto">
          <a:xfrm>
            <a:off x="2438400" y="3581400"/>
            <a:ext cx="1066800" cy="366713"/>
          </a:xfrm>
          <a:prstGeom prst="rect">
            <a:avLst/>
          </a:prstGeom>
          <a:noFill/>
          <a:ln w="9525">
            <a:noFill/>
            <a:miter lim="800000"/>
            <a:headEnd/>
            <a:tailEnd/>
          </a:ln>
          <a:effectLst/>
        </p:spPr>
        <p:txBody>
          <a:bodyPr>
            <a:spAutoFit/>
          </a:bodyPr>
          <a:lstStyle/>
          <a:p>
            <a:pPr eaLnBrk="0" hangingPunct="0">
              <a:spcBef>
                <a:spcPct val="50000"/>
              </a:spcBef>
            </a:pPr>
            <a:r>
              <a:rPr lang="en-US" b="1">
                <a:solidFill>
                  <a:srgbClr val="FFFFFF"/>
                </a:solidFill>
                <a:latin typeface="Times New Roman" pitchFamily="18" charset="0"/>
              </a:rPr>
              <a:t>Store</a:t>
            </a:r>
          </a:p>
        </p:txBody>
      </p:sp>
      <p:sp>
        <p:nvSpPr>
          <p:cNvPr id="160806" name="Text Box 38"/>
          <p:cNvSpPr txBox="1">
            <a:spLocks noChangeArrowheads="1"/>
          </p:cNvSpPr>
          <p:nvPr/>
        </p:nvSpPr>
        <p:spPr bwMode="auto">
          <a:xfrm>
            <a:off x="2438400" y="4800600"/>
            <a:ext cx="12192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Write</a:t>
            </a:r>
          </a:p>
        </p:txBody>
      </p:sp>
      <p:sp>
        <p:nvSpPr>
          <p:cNvPr id="160807" name="Text Box 39"/>
          <p:cNvSpPr txBox="1">
            <a:spLocks noChangeArrowheads="1"/>
          </p:cNvSpPr>
          <p:nvPr/>
        </p:nvSpPr>
        <p:spPr bwMode="auto">
          <a:xfrm>
            <a:off x="2438400" y="5410200"/>
            <a:ext cx="10668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discuss</a:t>
            </a:r>
          </a:p>
        </p:txBody>
      </p:sp>
      <p:sp>
        <p:nvSpPr>
          <p:cNvPr id="160808" name="Text Box 40"/>
          <p:cNvSpPr txBox="1">
            <a:spLocks noChangeArrowheads="1"/>
          </p:cNvSpPr>
          <p:nvPr/>
        </p:nvSpPr>
        <p:spPr bwMode="auto">
          <a:xfrm>
            <a:off x="3657600" y="5867400"/>
            <a:ext cx="1295400" cy="404813"/>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b="1">
                <a:solidFill>
                  <a:srgbClr val="FFFFFF"/>
                </a:solidFill>
                <a:latin typeface="Times New Roman" pitchFamily="18" charset="0"/>
              </a:rPr>
              <a:t>Result</a:t>
            </a:r>
          </a:p>
        </p:txBody>
      </p:sp>
      <p:sp>
        <p:nvSpPr>
          <p:cNvPr id="160809" name="Line 41"/>
          <p:cNvSpPr>
            <a:spLocks noChangeShapeType="1"/>
          </p:cNvSpPr>
          <p:nvPr/>
        </p:nvSpPr>
        <p:spPr bwMode="auto">
          <a:xfrm flipH="1">
            <a:off x="2971800" y="6096000"/>
            <a:ext cx="609600" cy="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810" name="Text Box 42"/>
          <p:cNvSpPr txBox="1">
            <a:spLocks noChangeArrowheads="1"/>
          </p:cNvSpPr>
          <p:nvPr/>
        </p:nvSpPr>
        <p:spPr bwMode="auto">
          <a:xfrm>
            <a:off x="2819400" y="6324600"/>
            <a:ext cx="1600200" cy="366713"/>
          </a:xfrm>
          <a:prstGeom prst="rect">
            <a:avLst/>
          </a:prstGeom>
          <a:noFill/>
          <a:ln w="9525">
            <a:noFill/>
            <a:miter lim="800000"/>
            <a:headEnd/>
            <a:tailEnd/>
          </a:ln>
          <a:effectLst/>
        </p:spPr>
        <p:txBody>
          <a:bodyPr>
            <a:spAutoFit/>
          </a:bodyPr>
          <a:lstStyle/>
          <a:p>
            <a:pPr eaLnBrk="0" hangingPunct="0">
              <a:spcBef>
                <a:spcPct val="50000"/>
              </a:spcBef>
            </a:pPr>
            <a:r>
              <a:rPr lang="en-US" b="1">
                <a:solidFill>
                  <a:srgbClr val="FFFFFF"/>
                </a:solidFill>
                <a:latin typeface="Times New Roman" pitchFamily="18" charset="0"/>
              </a:rPr>
              <a:t>interpret</a:t>
            </a:r>
          </a:p>
        </p:txBody>
      </p:sp>
      <p:sp>
        <p:nvSpPr>
          <p:cNvPr id="160811" name="Line 43"/>
          <p:cNvSpPr>
            <a:spLocks noChangeShapeType="1"/>
          </p:cNvSpPr>
          <p:nvPr/>
        </p:nvSpPr>
        <p:spPr bwMode="auto">
          <a:xfrm>
            <a:off x="5715000" y="2971800"/>
            <a:ext cx="762000" cy="121920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812" name="Line 44"/>
          <p:cNvSpPr>
            <a:spLocks noChangeShapeType="1"/>
          </p:cNvSpPr>
          <p:nvPr/>
        </p:nvSpPr>
        <p:spPr bwMode="auto">
          <a:xfrm flipH="1">
            <a:off x="6781800" y="2971800"/>
            <a:ext cx="838200" cy="121920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813" name="Text Box 45"/>
          <p:cNvSpPr txBox="1">
            <a:spLocks noChangeArrowheads="1"/>
          </p:cNvSpPr>
          <p:nvPr/>
        </p:nvSpPr>
        <p:spPr bwMode="auto">
          <a:xfrm>
            <a:off x="5943600" y="4191000"/>
            <a:ext cx="1524000" cy="4349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Samples</a:t>
            </a:r>
          </a:p>
        </p:txBody>
      </p:sp>
      <p:sp>
        <p:nvSpPr>
          <p:cNvPr id="160814" name="Text Box 46"/>
          <p:cNvSpPr txBox="1">
            <a:spLocks noChangeArrowheads="1"/>
          </p:cNvSpPr>
          <p:nvPr/>
        </p:nvSpPr>
        <p:spPr bwMode="auto">
          <a:xfrm>
            <a:off x="6096000" y="5775325"/>
            <a:ext cx="1371600" cy="434975"/>
          </a:xfrm>
          <a:prstGeom prst="rect">
            <a:avLst/>
          </a:prstGeom>
          <a:noFill/>
          <a:ln w="38100">
            <a:solidFill>
              <a:srgbClr val="FFFF00"/>
            </a:solidFill>
            <a:miter lim="800000"/>
            <a:headEnd/>
            <a:tailEnd/>
          </a:ln>
          <a:effectLst/>
        </p:spPr>
        <p:txBody>
          <a:bodyPr>
            <a:spAutoFit/>
          </a:bodyPr>
          <a:lstStyle/>
          <a:p>
            <a:pPr algn="ctr" eaLnBrk="0" hangingPunct="0">
              <a:spcBef>
                <a:spcPct val="50000"/>
              </a:spcBef>
            </a:pPr>
            <a:r>
              <a:rPr lang="en-US" sz="2000" b="1">
                <a:solidFill>
                  <a:srgbClr val="FFFFFF"/>
                </a:solidFill>
                <a:latin typeface="Times New Roman" pitchFamily="18" charset="0"/>
              </a:rPr>
              <a:t>Data</a:t>
            </a:r>
          </a:p>
        </p:txBody>
      </p:sp>
      <p:sp>
        <p:nvSpPr>
          <p:cNvPr id="160815" name="Line 47"/>
          <p:cNvSpPr>
            <a:spLocks noChangeShapeType="1"/>
          </p:cNvSpPr>
          <p:nvPr/>
        </p:nvSpPr>
        <p:spPr bwMode="auto">
          <a:xfrm>
            <a:off x="6781800" y="4648200"/>
            <a:ext cx="0" cy="1143000"/>
          </a:xfrm>
          <a:prstGeom prst="line">
            <a:avLst/>
          </a:prstGeom>
          <a:noFill/>
          <a:ln w="38100">
            <a:solidFill>
              <a:srgbClr val="FFFF00"/>
            </a:solidFill>
            <a:round/>
            <a:headEnd/>
            <a:tailEnd type="triangle" w="med" len="med"/>
          </a:ln>
          <a:effectLst/>
        </p:spPr>
        <p:txBody>
          <a:bodyPr wrap="none" anchor="ctr"/>
          <a:lstStyle/>
          <a:p>
            <a:endParaRPr lang="en-US"/>
          </a:p>
        </p:txBody>
      </p:sp>
      <p:sp>
        <p:nvSpPr>
          <p:cNvPr id="160816" name="Line 48"/>
          <p:cNvSpPr>
            <a:spLocks noChangeShapeType="1"/>
          </p:cNvSpPr>
          <p:nvPr/>
        </p:nvSpPr>
        <p:spPr bwMode="auto">
          <a:xfrm>
            <a:off x="4953000" y="6019800"/>
            <a:ext cx="1066800" cy="0"/>
          </a:xfrm>
          <a:prstGeom prst="line">
            <a:avLst/>
          </a:prstGeom>
          <a:noFill/>
          <a:ln w="38100">
            <a:solidFill>
              <a:srgbClr val="FFFF00"/>
            </a:solidFill>
            <a:round/>
            <a:headEnd type="arrow" w="med" len="med"/>
            <a:tailEnd/>
          </a:ln>
          <a:effectLst/>
        </p:spPr>
        <p:txBody>
          <a:bodyPr wrap="none" anchor="ctr"/>
          <a:lstStyle/>
          <a:p>
            <a:endParaRPr lang="en-US"/>
          </a:p>
        </p:txBody>
      </p:sp>
      <p:sp>
        <p:nvSpPr>
          <p:cNvPr id="160817" name="Text Box 49"/>
          <p:cNvSpPr txBox="1">
            <a:spLocks noChangeArrowheads="1"/>
          </p:cNvSpPr>
          <p:nvPr/>
        </p:nvSpPr>
        <p:spPr bwMode="auto">
          <a:xfrm>
            <a:off x="4800600" y="6308725"/>
            <a:ext cx="28956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Compute analyze</a:t>
            </a:r>
          </a:p>
        </p:txBody>
      </p:sp>
      <p:sp>
        <p:nvSpPr>
          <p:cNvPr id="160818" name="Text Box 50"/>
          <p:cNvSpPr txBox="1">
            <a:spLocks noChangeArrowheads="1"/>
          </p:cNvSpPr>
          <p:nvPr/>
        </p:nvSpPr>
        <p:spPr bwMode="auto">
          <a:xfrm>
            <a:off x="4876800" y="5105400"/>
            <a:ext cx="1295400" cy="630238"/>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Times New Roman" pitchFamily="18" charset="0"/>
              </a:rPr>
              <a:t>Organizes</a:t>
            </a:r>
          </a:p>
          <a:p>
            <a:pPr algn="ctr" eaLnBrk="0" hangingPunct="0">
              <a:lnSpc>
                <a:spcPct val="70000"/>
              </a:lnSpc>
              <a:spcBef>
                <a:spcPct val="50000"/>
              </a:spcBef>
            </a:pPr>
            <a:r>
              <a:rPr lang="en-US" sz="1600" b="1">
                <a:solidFill>
                  <a:srgbClr val="FFFFFF"/>
                </a:solidFill>
                <a:latin typeface="Times New Roman" pitchFamily="18" charset="0"/>
              </a:rPr>
              <a:t>present</a:t>
            </a:r>
          </a:p>
        </p:txBody>
      </p:sp>
      <p:sp>
        <p:nvSpPr>
          <p:cNvPr id="160819" name="Text Box 51"/>
          <p:cNvSpPr txBox="1">
            <a:spLocks noChangeArrowheads="1"/>
          </p:cNvSpPr>
          <p:nvPr/>
        </p:nvSpPr>
        <p:spPr bwMode="auto">
          <a:xfrm>
            <a:off x="6629400" y="4953000"/>
            <a:ext cx="1066800" cy="336550"/>
          </a:xfrm>
          <a:prstGeom prst="rect">
            <a:avLst/>
          </a:prstGeom>
          <a:noFill/>
          <a:ln w="9525">
            <a:noFill/>
            <a:miter lim="800000"/>
            <a:headEnd/>
            <a:tailEnd/>
          </a:ln>
          <a:effectLst/>
        </p:spPr>
        <p:txBody>
          <a:bodyPr>
            <a:spAutoFit/>
          </a:bodyPr>
          <a:lstStyle/>
          <a:p>
            <a:pPr algn="ctr" eaLnBrk="0" hangingPunct="0">
              <a:spcBef>
                <a:spcPct val="50000"/>
              </a:spcBef>
            </a:pPr>
            <a:r>
              <a:rPr lang="en-US" sz="1600" b="1">
                <a:solidFill>
                  <a:srgbClr val="FFFFFF"/>
                </a:solidFill>
                <a:latin typeface="Times New Roman" pitchFamily="18" charset="0"/>
              </a:rPr>
              <a:t>Collect</a:t>
            </a:r>
          </a:p>
        </p:txBody>
      </p:sp>
      <p:sp>
        <p:nvSpPr>
          <p:cNvPr id="160820" name="Text Box 52"/>
          <p:cNvSpPr txBox="1">
            <a:spLocks noChangeArrowheads="1"/>
          </p:cNvSpPr>
          <p:nvPr/>
        </p:nvSpPr>
        <p:spPr bwMode="auto">
          <a:xfrm>
            <a:off x="6019800" y="3276600"/>
            <a:ext cx="1143000" cy="366713"/>
          </a:xfrm>
          <a:prstGeom prst="rect">
            <a:avLst/>
          </a:prstGeom>
          <a:noFill/>
          <a:ln w="9525">
            <a:noFill/>
            <a:miter lim="800000"/>
            <a:headEnd/>
            <a:tailEnd/>
          </a:ln>
          <a:effectLst/>
        </p:spPr>
        <p:txBody>
          <a:bodyPr>
            <a:spAutoFit/>
          </a:bodyPr>
          <a:lstStyle/>
          <a:p>
            <a:pPr eaLnBrk="0" hangingPunct="0">
              <a:spcBef>
                <a:spcPct val="50000"/>
              </a:spcBef>
            </a:pPr>
            <a:r>
              <a:rPr lang="en-US" b="1">
                <a:solidFill>
                  <a:srgbClr val="FFFFFF"/>
                </a:solidFill>
                <a:latin typeface="Times New Roman" pitchFamily="18" charset="0"/>
              </a:rPr>
              <a:t>Apply</a:t>
            </a:r>
          </a:p>
        </p:txBody>
      </p:sp>
      <p:sp>
        <p:nvSpPr>
          <p:cNvPr id="160821" name="Text Box 53"/>
          <p:cNvSpPr txBox="1">
            <a:spLocks noChangeArrowheads="1"/>
          </p:cNvSpPr>
          <p:nvPr/>
        </p:nvSpPr>
        <p:spPr bwMode="auto">
          <a:xfrm>
            <a:off x="7391400" y="3276600"/>
            <a:ext cx="1066800" cy="3968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rgbClr val="FFFFFF"/>
                </a:solidFill>
                <a:latin typeface="Times New Roman" pitchFamily="18" charset="0"/>
              </a:rPr>
              <a:t>draw</a:t>
            </a:r>
          </a:p>
        </p:txBody>
      </p:sp>
      <p:sp>
        <p:nvSpPr>
          <p:cNvPr id="160822" name="Text Box 54"/>
          <p:cNvSpPr txBox="1">
            <a:spLocks noChangeArrowheads="1"/>
          </p:cNvSpPr>
          <p:nvPr/>
        </p:nvSpPr>
        <p:spPr bwMode="auto">
          <a:xfrm>
            <a:off x="4267200" y="3505200"/>
            <a:ext cx="1066800" cy="366713"/>
          </a:xfrm>
          <a:prstGeom prst="rect">
            <a:avLst/>
          </a:prstGeom>
          <a:noFill/>
          <a:ln w="9525">
            <a:noFill/>
            <a:miter lim="800000"/>
            <a:headEnd/>
            <a:tailEnd/>
          </a:ln>
          <a:effectLst/>
        </p:spPr>
        <p:txBody>
          <a:bodyPr>
            <a:spAutoFit/>
          </a:bodyPr>
          <a:lstStyle/>
          <a:p>
            <a:pPr eaLnBrk="0" hangingPunct="0">
              <a:spcBef>
                <a:spcPct val="50000"/>
              </a:spcBef>
            </a:pPr>
            <a:r>
              <a:rPr lang="en-US" b="1">
                <a:solidFill>
                  <a:srgbClr val="FFFFFF"/>
                </a:solidFill>
                <a:latin typeface="Times New Roman" pitchFamily="18" charset="0"/>
              </a:rPr>
              <a:t>Confirm</a:t>
            </a:r>
          </a:p>
        </p:txBody>
      </p:sp>
      <p:sp>
        <p:nvSpPr>
          <p:cNvPr id="160823" name="Oval 55"/>
          <p:cNvSpPr>
            <a:spLocks noChangeArrowheads="1"/>
          </p:cNvSpPr>
          <p:nvPr/>
        </p:nvSpPr>
        <p:spPr bwMode="auto">
          <a:xfrm>
            <a:off x="-304800" y="1143000"/>
            <a:ext cx="1752600" cy="990600"/>
          </a:xfrm>
          <a:prstGeom prst="ellipse">
            <a:avLst/>
          </a:prstGeom>
          <a:noFill/>
          <a:ln w="38100">
            <a:solidFill>
              <a:srgbClr val="FF0000"/>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Picture 2"/>
          <p:cNvPicPr>
            <a:picLocks noChangeAspect="1" noChangeArrowheads="1"/>
          </p:cNvPicPr>
          <p:nvPr/>
        </p:nvPicPr>
        <p:blipFill>
          <a:blip r:embed="rId2" cstate="print"/>
          <a:srcRect/>
          <a:stretch>
            <a:fillRect/>
          </a:stretch>
        </p:blipFill>
        <p:spPr bwMode="auto">
          <a:xfrm>
            <a:off x="609600" y="381000"/>
            <a:ext cx="7864475" cy="1687513"/>
          </a:xfrm>
          <a:prstGeom prst="rect">
            <a:avLst/>
          </a:prstGeom>
          <a:noFill/>
          <a:ln w="12700">
            <a:solidFill>
              <a:schemeClr val="tx1"/>
            </a:solidFill>
            <a:miter lim="800000"/>
            <a:headEnd/>
            <a:tailEnd/>
          </a:ln>
          <a:effectLst/>
        </p:spPr>
      </p:pic>
      <p:pic>
        <p:nvPicPr>
          <p:cNvPr id="163843" name="Picture 3"/>
          <p:cNvPicPr>
            <a:picLocks noChangeAspect="1" noChangeArrowheads="1"/>
          </p:cNvPicPr>
          <p:nvPr/>
        </p:nvPicPr>
        <p:blipFill>
          <a:blip r:embed="rId3" cstate="print"/>
          <a:srcRect/>
          <a:stretch>
            <a:fillRect/>
          </a:stretch>
        </p:blipFill>
        <p:spPr bwMode="auto">
          <a:xfrm>
            <a:off x="609600" y="2438400"/>
            <a:ext cx="7772400" cy="3810000"/>
          </a:xfrm>
          <a:prstGeom prst="rect">
            <a:avLst/>
          </a:prstGeom>
          <a:noFill/>
          <a:ln w="2857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2"/>
          <p:cNvPicPr>
            <a:picLocks noChangeAspect="1" noChangeArrowheads="1"/>
          </p:cNvPicPr>
          <p:nvPr/>
        </p:nvPicPr>
        <p:blipFill>
          <a:blip r:embed="rId2" cstate="print"/>
          <a:srcRect/>
          <a:stretch>
            <a:fillRect/>
          </a:stretch>
        </p:blipFill>
        <p:spPr bwMode="auto">
          <a:xfrm>
            <a:off x="990600" y="685800"/>
            <a:ext cx="7467600" cy="1952625"/>
          </a:xfrm>
          <a:prstGeom prst="rect">
            <a:avLst/>
          </a:prstGeom>
          <a:noFill/>
          <a:ln w="9525">
            <a:noFill/>
            <a:miter lim="800000"/>
            <a:headEnd/>
            <a:tailEnd/>
          </a:ln>
          <a:effectLst/>
        </p:spPr>
      </p:pic>
      <p:pic>
        <p:nvPicPr>
          <p:cNvPr id="164867" name="Picture 3"/>
          <p:cNvPicPr>
            <a:picLocks noChangeAspect="1" noChangeArrowheads="1"/>
          </p:cNvPicPr>
          <p:nvPr/>
        </p:nvPicPr>
        <p:blipFill>
          <a:blip r:embed="rId3" cstate="print"/>
          <a:srcRect/>
          <a:stretch>
            <a:fillRect/>
          </a:stretch>
        </p:blipFill>
        <p:spPr bwMode="auto">
          <a:xfrm>
            <a:off x="990600" y="2514600"/>
            <a:ext cx="7467600" cy="3141663"/>
          </a:xfrm>
          <a:prstGeom prst="rect">
            <a:avLst/>
          </a:prstGeom>
          <a:noFill/>
          <a:ln w="9525">
            <a:noFill/>
            <a:miter lim="800000"/>
            <a:headEnd/>
            <a:tailEnd/>
          </a:ln>
          <a:effectLst/>
        </p:spPr>
      </p:pic>
      <p:sp>
        <p:nvSpPr>
          <p:cNvPr id="164868" name="Line 4"/>
          <p:cNvSpPr>
            <a:spLocks noChangeShapeType="1"/>
          </p:cNvSpPr>
          <p:nvPr/>
        </p:nvSpPr>
        <p:spPr bwMode="auto">
          <a:xfrm>
            <a:off x="1143000" y="3429000"/>
            <a:ext cx="7086600" cy="0"/>
          </a:xfrm>
          <a:prstGeom prst="line">
            <a:avLst/>
          </a:prstGeom>
          <a:noFill/>
          <a:ln w="9525">
            <a:solidFill>
              <a:srgbClr val="FF3300"/>
            </a:solidFill>
            <a:round/>
            <a:headEnd/>
            <a:tailEnd/>
          </a:ln>
          <a:effectLst/>
        </p:spPr>
        <p:txBody>
          <a:bodyPr/>
          <a:lstStyle/>
          <a:p>
            <a:endParaRPr lang="en-US"/>
          </a:p>
        </p:txBody>
      </p:sp>
      <p:sp>
        <p:nvSpPr>
          <p:cNvPr id="164869" name="Line 5"/>
          <p:cNvSpPr>
            <a:spLocks noChangeShapeType="1"/>
          </p:cNvSpPr>
          <p:nvPr/>
        </p:nvSpPr>
        <p:spPr bwMode="auto">
          <a:xfrm>
            <a:off x="1143000" y="3733800"/>
            <a:ext cx="5029200" cy="0"/>
          </a:xfrm>
          <a:prstGeom prst="line">
            <a:avLst/>
          </a:prstGeom>
          <a:noFill/>
          <a:ln w="9525">
            <a:solidFill>
              <a:srgbClr val="FF33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2"/>
          <p:cNvPicPr>
            <a:picLocks noChangeAspect="1" noChangeArrowheads="1"/>
          </p:cNvPicPr>
          <p:nvPr/>
        </p:nvPicPr>
        <p:blipFill>
          <a:blip r:embed="rId2" cstate="print"/>
          <a:srcRect/>
          <a:stretch>
            <a:fillRect/>
          </a:stretch>
        </p:blipFill>
        <p:spPr bwMode="auto">
          <a:xfrm>
            <a:off x="914400" y="373063"/>
            <a:ext cx="7467600" cy="6113462"/>
          </a:xfrm>
          <a:prstGeom prst="rect">
            <a:avLst/>
          </a:prstGeom>
          <a:noFill/>
          <a:ln w="9525">
            <a:noFill/>
            <a:miter lim="800000"/>
            <a:headEnd/>
            <a:tailEnd/>
          </a:ln>
          <a:effectLst/>
        </p:spPr>
      </p:pic>
      <p:sp>
        <p:nvSpPr>
          <p:cNvPr id="165891" name="Line 3"/>
          <p:cNvSpPr>
            <a:spLocks noChangeShapeType="1"/>
          </p:cNvSpPr>
          <p:nvPr/>
        </p:nvSpPr>
        <p:spPr bwMode="auto">
          <a:xfrm>
            <a:off x="6400800" y="6096000"/>
            <a:ext cx="1752600" cy="0"/>
          </a:xfrm>
          <a:prstGeom prst="line">
            <a:avLst/>
          </a:prstGeom>
          <a:noFill/>
          <a:ln w="9525">
            <a:solidFill>
              <a:srgbClr val="FF3300"/>
            </a:solidFill>
            <a:round/>
            <a:headEnd/>
            <a:tailEnd/>
          </a:ln>
          <a:effectLst/>
        </p:spPr>
        <p:txBody>
          <a:bodyPr/>
          <a:lstStyle/>
          <a:p>
            <a:endParaRPr lang="en-US"/>
          </a:p>
        </p:txBody>
      </p:sp>
      <p:sp>
        <p:nvSpPr>
          <p:cNvPr id="165892" name="Line 4"/>
          <p:cNvSpPr>
            <a:spLocks noChangeShapeType="1"/>
          </p:cNvSpPr>
          <p:nvPr/>
        </p:nvSpPr>
        <p:spPr bwMode="auto">
          <a:xfrm>
            <a:off x="1066800" y="6400800"/>
            <a:ext cx="4267200" cy="0"/>
          </a:xfrm>
          <a:prstGeom prst="line">
            <a:avLst/>
          </a:prstGeom>
          <a:noFill/>
          <a:ln w="9525">
            <a:solidFill>
              <a:srgbClr val="FF3300"/>
            </a:solidFill>
            <a:round/>
            <a:headEnd/>
            <a:tailEnd/>
          </a:ln>
          <a:effectLst/>
        </p:spPr>
        <p:txBody>
          <a:bodyPr/>
          <a:lstStyle/>
          <a:p>
            <a:endParaRPr lang="en-US"/>
          </a:p>
        </p:txBody>
      </p:sp>
      <p:sp>
        <p:nvSpPr>
          <p:cNvPr id="165893" name="Line 5"/>
          <p:cNvSpPr>
            <a:spLocks noChangeShapeType="1"/>
          </p:cNvSpPr>
          <p:nvPr/>
        </p:nvSpPr>
        <p:spPr bwMode="auto">
          <a:xfrm>
            <a:off x="2514600" y="1219200"/>
            <a:ext cx="5638800" cy="0"/>
          </a:xfrm>
          <a:prstGeom prst="line">
            <a:avLst/>
          </a:prstGeom>
          <a:noFill/>
          <a:ln w="9525">
            <a:solidFill>
              <a:srgbClr val="FF3300"/>
            </a:solidFill>
            <a:round/>
            <a:headEnd/>
            <a:tailEnd/>
          </a:ln>
          <a:effectLst/>
        </p:spPr>
        <p:txBody>
          <a:bodyPr/>
          <a:lstStyle/>
          <a:p>
            <a:endParaRPr lang="en-US"/>
          </a:p>
        </p:txBody>
      </p:sp>
      <p:sp>
        <p:nvSpPr>
          <p:cNvPr id="165894" name="Line 6"/>
          <p:cNvSpPr>
            <a:spLocks noChangeShapeType="1"/>
          </p:cNvSpPr>
          <p:nvPr/>
        </p:nvSpPr>
        <p:spPr bwMode="auto">
          <a:xfrm>
            <a:off x="1066800" y="1524000"/>
            <a:ext cx="2895600" cy="0"/>
          </a:xfrm>
          <a:prstGeom prst="line">
            <a:avLst/>
          </a:prstGeom>
          <a:noFill/>
          <a:ln w="9525">
            <a:solidFill>
              <a:srgbClr val="FF33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914" name="Picture 2"/>
          <p:cNvPicPr>
            <a:picLocks noChangeAspect="1" noChangeArrowheads="1"/>
          </p:cNvPicPr>
          <p:nvPr/>
        </p:nvPicPr>
        <p:blipFill>
          <a:blip r:embed="rId2" cstate="print"/>
          <a:srcRect/>
          <a:stretch>
            <a:fillRect/>
          </a:stretch>
        </p:blipFill>
        <p:spPr bwMode="auto">
          <a:xfrm>
            <a:off x="838200" y="1447800"/>
            <a:ext cx="7772400" cy="3100388"/>
          </a:xfrm>
          <a:prstGeom prst="rect">
            <a:avLst/>
          </a:prstGeom>
          <a:noFill/>
          <a:ln w="9525">
            <a:noFill/>
            <a:miter lim="800000"/>
            <a:headEnd/>
            <a:tailEnd/>
          </a:ln>
          <a:effectLst/>
        </p:spPr>
      </p:pic>
      <p:sp>
        <p:nvSpPr>
          <p:cNvPr id="166915" name="Line 3"/>
          <p:cNvSpPr>
            <a:spLocks noChangeShapeType="1"/>
          </p:cNvSpPr>
          <p:nvPr/>
        </p:nvSpPr>
        <p:spPr bwMode="auto">
          <a:xfrm>
            <a:off x="2819400" y="2895600"/>
            <a:ext cx="5715000" cy="0"/>
          </a:xfrm>
          <a:prstGeom prst="line">
            <a:avLst/>
          </a:prstGeom>
          <a:noFill/>
          <a:ln w="9525">
            <a:solidFill>
              <a:srgbClr val="FF3300"/>
            </a:solidFill>
            <a:round/>
            <a:headEnd/>
            <a:tailEnd/>
          </a:ln>
          <a:effectLst/>
        </p:spPr>
        <p:txBody>
          <a:bodyPr/>
          <a:lstStyle/>
          <a:p>
            <a:endParaRPr lang="en-US"/>
          </a:p>
        </p:txBody>
      </p:sp>
      <p:sp>
        <p:nvSpPr>
          <p:cNvPr id="166916" name="Line 4"/>
          <p:cNvSpPr>
            <a:spLocks noChangeShapeType="1"/>
          </p:cNvSpPr>
          <p:nvPr/>
        </p:nvSpPr>
        <p:spPr bwMode="auto">
          <a:xfrm>
            <a:off x="838200" y="3276600"/>
            <a:ext cx="7467600" cy="0"/>
          </a:xfrm>
          <a:prstGeom prst="line">
            <a:avLst/>
          </a:prstGeom>
          <a:noFill/>
          <a:ln w="9525">
            <a:solidFill>
              <a:srgbClr val="FF33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r>
              <a:rPr lang="en-US"/>
              <a:t>PUSTAKA </a:t>
            </a:r>
          </a:p>
        </p:txBody>
      </p:sp>
      <p:sp>
        <p:nvSpPr>
          <p:cNvPr id="150531" name="Rectangle 3"/>
          <p:cNvSpPr>
            <a:spLocks noGrp="1" noRot="1" noChangeArrowheads="1"/>
          </p:cNvSpPr>
          <p:nvPr>
            <p:ph type="body" idx="1"/>
          </p:nvPr>
        </p:nvSpPr>
        <p:spPr/>
        <p:txBody>
          <a:bodyPr/>
          <a:lstStyle/>
          <a:p>
            <a:r>
              <a:rPr lang="en-US"/>
              <a:t>Bordens KS, Abbott BB. Research Design and Method: Mc Graw Hill, 5</a:t>
            </a:r>
            <a:r>
              <a:rPr lang="en-US" baseline="30000"/>
              <a:t>th</a:t>
            </a:r>
            <a:r>
              <a:rPr lang="en-US"/>
              <a:t> ed, 2002</a:t>
            </a:r>
          </a:p>
          <a:p>
            <a:r>
              <a:rPr lang="en-US"/>
              <a:t>SaundersBD, Trapp RG. Basic &amp; Clinical Biostatistics. Lange Med Book 1994</a:t>
            </a:r>
          </a:p>
          <a:p>
            <a:r>
              <a:rPr lang="en-US"/>
              <a:t>Greenberg RS et.al. Medical Epidemiology. Lange Med. Book 1996.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1200" y="2286000"/>
            <a:ext cx="5486400" cy="707886"/>
          </a:xfrm>
          <a:prstGeom prst="rect">
            <a:avLst/>
          </a:prstGeom>
          <a:solidFill>
            <a:schemeClr val="accent4">
              <a:lumMod val="75000"/>
            </a:schemeClr>
          </a:solidFill>
        </p:spPr>
        <p:txBody>
          <a:bodyPr wrap="square" rtlCol="0">
            <a:spAutoFit/>
          </a:bodyPr>
          <a:lstStyle/>
          <a:p>
            <a:r>
              <a:rPr lang="en-US" sz="4000" smtClean="0"/>
              <a:t>MATUR   </a:t>
            </a:r>
            <a:r>
              <a:rPr lang="en-US" sz="4000" dirty="0" smtClean="0"/>
              <a:t>NUWUN</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CIRI SPESIFIK ILMU PENGETAHUAN</a:t>
            </a:r>
          </a:p>
        </p:txBody>
      </p:sp>
      <p:sp>
        <p:nvSpPr>
          <p:cNvPr id="162819" name="Rectangle 3"/>
          <p:cNvSpPr>
            <a:spLocks noGrp="1" noRot="1" noChangeArrowheads="1"/>
          </p:cNvSpPr>
          <p:nvPr>
            <p:ph type="body" idx="1"/>
          </p:nvPr>
        </p:nvSpPr>
        <p:spPr>
          <a:xfrm>
            <a:off x="228600" y="1981200"/>
            <a:ext cx="8540750" cy="4498975"/>
          </a:xfrm>
        </p:spPr>
        <p:txBody>
          <a:bodyPr/>
          <a:lstStyle/>
          <a:p>
            <a:pPr>
              <a:lnSpc>
                <a:spcPct val="90000"/>
              </a:lnSpc>
            </a:pPr>
            <a:r>
              <a:rPr lang="en-US" b="1" dirty="0" err="1">
                <a:solidFill>
                  <a:srgbClr val="FFFF00"/>
                </a:solidFill>
                <a:latin typeface="Comic Sans MS" pitchFamily="66" charset="0"/>
              </a:rPr>
              <a:t>Ontologi</a:t>
            </a:r>
            <a:r>
              <a:rPr lang="en-US" dirty="0"/>
              <a:t>: </a:t>
            </a:r>
            <a:r>
              <a:rPr lang="en-US" dirty="0" err="1"/>
              <a:t>ilmu</a:t>
            </a:r>
            <a:r>
              <a:rPr lang="en-US" dirty="0"/>
              <a:t> </a:t>
            </a:r>
            <a:r>
              <a:rPr lang="en-US" dirty="0" err="1"/>
              <a:t>membatasi</a:t>
            </a:r>
            <a:r>
              <a:rPr lang="en-US" dirty="0"/>
              <a:t> </a:t>
            </a:r>
            <a:r>
              <a:rPr lang="en-US" dirty="0" err="1"/>
              <a:t>diri</a:t>
            </a:r>
            <a:r>
              <a:rPr lang="en-US" dirty="0"/>
              <a:t> </a:t>
            </a:r>
            <a:r>
              <a:rPr lang="en-US" dirty="0" err="1"/>
              <a:t>pada</a:t>
            </a:r>
            <a:r>
              <a:rPr lang="en-US" dirty="0"/>
              <a:t> </a:t>
            </a:r>
            <a:r>
              <a:rPr lang="en-US" dirty="0" err="1"/>
              <a:t>pengkajian</a:t>
            </a:r>
            <a:r>
              <a:rPr lang="en-US" dirty="0"/>
              <a:t> </a:t>
            </a:r>
            <a:r>
              <a:rPr lang="en-US" dirty="0" err="1"/>
              <a:t>obyek</a:t>
            </a:r>
            <a:r>
              <a:rPr lang="en-US" dirty="0"/>
              <a:t> yang </a:t>
            </a:r>
            <a:r>
              <a:rPr lang="en-US" dirty="0" err="1"/>
              <a:t>berada</a:t>
            </a:r>
            <a:r>
              <a:rPr lang="en-US" dirty="0"/>
              <a:t> </a:t>
            </a:r>
            <a:r>
              <a:rPr lang="en-US" dirty="0" err="1"/>
              <a:t>dalam</a:t>
            </a:r>
            <a:r>
              <a:rPr lang="en-US" dirty="0"/>
              <a:t> </a:t>
            </a:r>
            <a:r>
              <a:rPr lang="en-US" dirty="0" err="1"/>
              <a:t>lingkup</a:t>
            </a:r>
            <a:r>
              <a:rPr lang="en-US" dirty="0"/>
              <a:t> </a:t>
            </a:r>
            <a:r>
              <a:rPr lang="en-US" dirty="0" err="1"/>
              <a:t>pengalaman</a:t>
            </a:r>
            <a:r>
              <a:rPr lang="en-US" dirty="0"/>
              <a:t> </a:t>
            </a:r>
            <a:r>
              <a:rPr lang="en-US" dirty="0" err="1"/>
              <a:t>manusia</a:t>
            </a:r>
            <a:r>
              <a:rPr lang="en-US" dirty="0"/>
              <a:t>.</a:t>
            </a:r>
          </a:p>
          <a:p>
            <a:pPr>
              <a:lnSpc>
                <a:spcPct val="90000"/>
              </a:lnSpc>
            </a:pPr>
            <a:r>
              <a:rPr lang="en-US" b="1" dirty="0" err="1">
                <a:solidFill>
                  <a:srgbClr val="FFFF00"/>
                </a:solidFill>
                <a:latin typeface="Comic Sans MS" pitchFamily="66" charset="0"/>
              </a:rPr>
              <a:t>Epistemologi</a:t>
            </a:r>
            <a:r>
              <a:rPr lang="en-US" dirty="0"/>
              <a:t>: </a:t>
            </a:r>
            <a:r>
              <a:rPr lang="en-US" dirty="0" err="1"/>
              <a:t>ilmu</a:t>
            </a:r>
            <a:r>
              <a:rPr lang="en-US" dirty="0"/>
              <a:t> </a:t>
            </a:r>
            <a:r>
              <a:rPr lang="en-US" dirty="0" err="1"/>
              <a:t>disusun</a:t>
            </a:r>
            <a:r>
              <a:rPr lang="en-US" dirty="0"/>
              <a:t> </a:t>
            </a:r>
            <a:r>
              <a:rPr lang="en-US" dirty="0" err="1"/>
              <a:t>lewat</a:t>
            </a:r>
            <a:r>
              <a:rPr lang="en-US" dirty="0"/>
              <a:t> </a:t>
            </a:r>
            <a:r>
              <a:rPr lang="en-US" dirty="0" err="1"/>
              <a:t>kaidah</a:t>
            </a:r>
            <a:r>
              <a:rPr lang="en-US" dirty="0"/>
              <a:t> yang </a:t>
            </a:r>
            <a:r>
              <a:rPr lang="en-US" dirty="0" err="1"/>
              <a:t>benar</a:t>
            </a:r>
            <a:r>
              <a:rPr lang="en-US" dirty="0"/>
              <a:t>. </a:t>
            </a:r>
            <a:r>
              <a:rPr lang="en-US" dirty="0" err="1"/>
              <a:t>Landasan</a:t>
            </a:r>
            <a:r>
              <a:rPr lang="en-US" dirty="0"/>
              <a:t> </a:t>
            </a:r>
            <a:r>
              <a:rPr lang="en-US" dirty="0" err="1"/>
              <a:t>epistemologi</a:t>
            </a:r>
            <a:r>
              <a:rPr lang="en-US" dirty="0"/>
              <a:t>  </a:t>
            </a:r>
            <a:r>
              <a:rPr lang="en-US" dirty="0" err="1"/>
              <a:t>ilmu</a:t>
            </a:r>
            <a:r>
              <a:rPr lang="en-US" dirty="0"/>
              <a:t> </a:t>
            </a:r>
            <a:r>
              <a:rPr lang="en-US" dirty="0" err="1"/>
              <a:t>disebut</a:t>
            </a:r>
            <a:r>
              <a:rPr lang="en-US" dirty="0"/>
              <a:t> </a:t>
            </a:r>
            <a:r>
              <a:rPr lang="en-US" dirty="0" err="1"/>
              <a:t>metode</a:t>
            </a:r>
            <a:r>
              <a:rPr lang="en-US" dirty="0"/>
              <a:t> </a:t>
            </a:r>
            <a:r>
              <a:rPr lang="en-US" dirty="0" err="1"/>
              <a:t>ilmiah</a:t>
            </a:r>
            <a:r>
              <a:rPr lang="en-US" dirty="0"/>
              <a:t>.</a:t>
            </a:r>
          </a:p>
          <a:p>
            <a:pPr>
              <a:lnSpc>
                <a:spcPct val="90000"/>
              </a:lnSpc>
            </a:pPr>
            <a:r>
              <a:rPr lang="en-US" b="1" dirty="0" err="1">
                <a:solidFill>
                  <a:srgbClr val="FFFF00"/>
                </a:solidFill>
                <a:latin typeface="Comic Sans MS" pitchFamily="66" charset="0"/>
              </a:rPr>
              <a:t>Aksiologi</a:t>
            </a:r>
            <a:r>
              <a:rPr lang="en-US" dirty="0"/>
              <a:t>: </a:t>
            </a:r>
            <a:r>
              <a:rPr lang="en-US" dirty="0" err="1"/>
              <a:t>ilmu</a:t>
            </a:r>
            <a:r>
              <a:rPr lang="en-US" dirty="0"/>
              <a:t> </a:t>
            </a:r>
            <a:r>
              <a:rPr lang="en-US" dirty="0" err="1"/>
              <a:t>tersebut</a:t>
            </a:r>
            <a:r>
              <a:rPr lang="en-US" dirty="0"/>
              <a:t> </a:t>
            </a:r>
            <a:r>
              <a:rPr lang="en-US" dirty="0" err="1"/>
              <a:t>disusun</a:t>
            </a:r>
            <a:r>
              <a:rPr lang="en-US" dirty="0"/>
              <a:t> </a:t>
            </a:r>
            <a:r>
              <a:rPr lang="en-US" dirty="0" err="1"/>
              <a:t>untuk</a:t>
            </a:r>
            <a:r>
              <a:rPr lang="en-US" dirty="0"/>
              <a:t> </a:t>
            </a:r>
            <a:r>
              <a:rPr lang="en-US" dirty="0" err="1"/>
              <a:t>dimanfaatkan</a:t>
            </a:r>
            <a:r>
              <a:rPr lang="en-US"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p:txBody>
          <a:bodyPr/>
          <a:lstStyle/>
          <a:p>
            <a:r>
              <a:rPr lang="en-US"/>
              <a:t>PROSES PENELITIAN</a:t>
            </a:r>
          </a:p>
        </p:txBody>
      </p:sp>
      <p:sp>
        <p:nvSpPr>
          <p:cNvPr id="130051" name="Rectangle 3"/>
          <p:cNvSpPr>
            <a:spLocks noGrp="1" noRot="1" noChangeArrowheads="1"/>
          </p:cNvSpPr>
          <p:nvPr>
            <p:ph type="body" idx="1"/>
          </p:nvPr>
        </p:nvSpPr>
        <p:spPr/>
        <p:txBody>
          <a:bodyPr/>
          <a:lstStyle/>
          <a:p>
            <a:r>
              <a:rPr lang="en-US"/>
              <a:t>“Logiko Hipotetiko Verifikatif”</a:t>
            </a:r>
          </a:p>
          <a:p>
            <a:r>
              <a:rPr lang="en-US"/>
              <a:t>1. Masalah</a:t>
            </a:r>
          </a:p>
          <a:p>
            <a:r>
              <a:rPr lang="en-US"/>
              <a:t>2. Kerangka teori               Deduktif</a:t>
            </a:r>
          </a:p>
          <a:p>
            <a:r>
              <a:rPr lang="en-US"/>
              <a:t>3. Hipotesis</a:t>
            </a:r>
          </a:p>
          <a:p>
            <a:endParaRPr lang="en-US"/>
          </a:p>
          <a:p>
            <a:r>
              <a:rPr lang="en-US"/>
              <a:t>4. Pengujian hipotesis            Induktif</a:t>
            </a:r>
          </a:p>
          <a:p>
            <a:r>
              <a:rPr lang="en-US"/>
              <a:t>5. Penarikan kesimpulan</a:t>
            </a:r>
          </a:p>
        </p:txBody>
      </p:sp>
      <p:sp>
        <p:nvSpPr>
          <p:cNvPr id="130052" name="AutoShape 4"/>
          <p:cNvSpPr>
            <a:spLocks/>
          </p:cNvSpPr>
          <p:nvPr/>
        </p:nvSpPr>
        <p:spPr bwMode="auto">
          <a:xfrm>
            <a:off x="4648200" y="2514600"/>
            <a:ext cx="1066800" cy="1219200"/>
          </a:xfrm>
          <a:prstGeom prst="rightBrace">
            <a:avLst>
              <a:gd name="adj1" fmla="val 9524"/>
              <a:gd name="adj2" fmla="val 50000"/>
            </a:avLst>
          </a:prstGeom>
          <a:noFill/>
          <a:ln w="38100">
            <a:solidFill>
              <a:schemeClr val="tx1"/>
            </a:solidFill>
            <a:round/>
            <a:headEnd/>
            <a:tailEnd/>
          </a:ln>
          <a:effectLst/>
        </p:spPr>
        <p:txBody>
          <a:bodyPr wrap="none" anchor="ctr"/>
          <a:lstStyle/>
          <a:p>
            <a:endParaRPr lang="en-US"/>
          </a:p>
        </p:txBody>
      </p:sp>
      <p:sp>
        <p:nvSpPr>
          <p:cNvPr id="130053" name="AutoShape 5"/>
          <p:cNvSpPr>
            <a:spLocks/>
          </p:cNvSpPr>
          <p:nvPr/>
        </p:nvSpPr>
        <p:spPr bwMode="auto">
          <a:xfrm>
            <a:off x="5334000" y="4648200"/>
            <a:ext cx="457200" cy="914400"/>
          </a:xfrm>
          <a:prstGeom prst="rightBrace">
            <a:avLst>
              <a:gd name="adj1" fmla="val 16667"/>
              <a:gd name="adj2" fmla="val 50000"/>
            </a:avLst>
          </a:prstGeom>
          <a:noFill/>
          <a:ln w="381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6858000" cy="3539430"/>
          </a:xfrm>
          <a:prstGeom prst="rect">
            <a:avLst/>
          </a:prstGeom>
          <a:noFill/>
        </p:spPr>
        <p:txBody>
          <a:bodyPr wrap="square" rtlCol="0">
            <a:spAutoFit/>
          </a:bodyPr>
          <a:lstStyle/>
          <a:p>
            <a:r>
              <a:rPr lang="en-US" sz="3200" dirty="0" err="1" smtClean="0"/>
              <a:t>Penelitian</a:t>
            </a:r>
            <a:r>
              <a:rPr lang="en-US" sz="3200" dirty="0" smtClean="0"/>
              <a:t> </a:t>
            </a:r>
            <a:r>
              <a:rPr lang="en-US" sz="3200" dirty="0" err="1" smtClean="0"/>
              <a:t>Ilmiah</a:t>
            </a:r>
            <a:r>
              <a:rPr lang="en-US" sz="3200" dirty="0" smtClean="0"/>
              <a:t> :</a:t>
            </a:r>
          </a:p>
          <a:p>
            <a:endParaRPr lang="en-US" sz="3200" dirty="0"/>
          </a:p>
          <a:p>
            <a:pPr marL="228600" indent="-228600"/>
            <a:r>
              <a:rPr lang="en-US" sz="3200" dirty="0" smtClean="0"/>
              <a:t>“</a:t>
            </a:r>
            <a:r>
              <a:rPr lang="en-US" sz="3200" dirty="0" err="1" smtClean="0"/>
              <a:t>suatu</a:t>
            </a:r>
            <a:r>
              <a:rPr lang="en-US" sz="3200" dirty="0" smtClean="0"/>
              <a:t> </a:t>
            </a:r>
            <a:r>
              <a:rPr lang="en-US" sz="3200" dirty="0" err="1" smtClean="0"/>
              <a:t>metode</a:t>
            </a:r>
            <a:r>
              <a:rPr lang="en-US" sz="3200" dirty="0" smtClean="0"/>
              <a:t> </a:t>
            </a:r>
            <a:r>
              <a:rPr lang="en-US" sz="3200" dirty="0" err="1" smtClean="0"/>
              <a:t>untuk</a:t>
            </a:r>
            <a:r>
              <a:rPr lang="en-US" sz="3200" dirty="0" smtClean="0"/>
              <a:t> </a:t>
            </a:r>
            <a:r>
              <a:rPr lang="en-US" sz="3200" dirty="0" err="1" smtClean="0"/>
              <a:t>memperoleh</a:t>
            </a:r>
            <a:r>
              <a:rPr lang="en-US" sz="3200" dirty="0" smtClean="0"/>
              <a:t> </a:t>
            </a:r>
            <a:r>
              <a:rPr lang="en-US" sz="3200" dirty="0" err="1" smtClean="0"/>
              <a:t>pengetahuan</a:t>
            </a:r>
            <a:r>
              <a:rPr lang="en-US" sz="3200" dirty="0" smtClean="0"/>
              <a:t> </a:t>
            </a:r>
            <a:r>
              <a:rPr lang="en-US" sz="3200" dirty="0" err="1" smtClean="0"/>
              <a:t>ilmiah</a:t>
            </a:r>
            <a:r>
              <a:rPr lang="en-US" sz="3200" dirty="0" smtClean="0"/>
              <a:t>, yang </a:t>
            </a:r>
            <a:r>
              <a:rPr lang="en-US" sz="3200" dirty="0" err="1" smtClean="0"/>
              <a:t>harus</a:t>
            </a:r>
            <a:r>
              <a:rPr lang="en-US" sz="3200" dirty="0" smtClean="0"/>
              <a:t> </a:t>
            </a:r>
            <a:r>
              <a:rPr lang="en-US" sz="3200" dirty="0" err="1" smtClean="0"/>
              <a:t>taat</a:t>
            </a:r>
            <a:r>
              <a:rPr lang="en-US" sz="3200" dirty="0" smtClean="0"/>
              <a:t> </a:t>
            </a:r>
            <a:r>
              <a:rPr lang="en-US" sz="3200" dirty="0" err="1" smtClean="0"/>
              <a:t>dengan</a:t>
            </a:r>
            <a:r>
              <a:rPr lang="en-US" sz="3200" dirty="0" smtClean="0"/>
              <a:t>  </a:t>
            </a:r>
            <a:r>
              <a:rPr lang="en-US" sz="3200" dirty="0" err="1" smtClean="0"/>
              <a:t>hulum</a:t>
            </a:r>
            <a:r>
              <a:rPr lang="en-US" sz="3200" dirty="0" smtClean="0"/>
              <a:t> </a:t>
            </a:r>
            <a:r>
              <a:rPr lang="en-US" sz="3200" dirty="0" err="1" smtClean="0"/>
              <a:t>hukum</a:t>
            </a:r>
            <a:r>
              <a:rPr lang="en-US" sz="3200" dirty="0" smtClean="0"/>
              <a:t> </a:t>
            </a:r>
            <a:r>
              <a:rPr lang="en-US" sz="3200" dirty="0" err="1" smtClean="0"/>
              <a:t>logika</a:t>
            </a:r>
            <a:r>
              <a:rPr lang="en-US" sz="3200" dirty="0" smtClean="0"/>
              <a:t> (</a:t>
            </a:r>
            <a:r>
              <a:rPr lang="en-US" sz="3200" dirty="0" err="1" smtClean="0"/>
              <a:t>interrelasi</a:t>
            </a:r>
            <a:r>
              <a:rPr lang="en-US" sz="3200" dirty="0" smtClean="0"/>
              <a:t> yang </a:t>
            </a:r>
            <a:r>
              <a:rPr lang="en-US" sz="3200" dirty="0" err="1" smtClean="0"/>
              <a:t>logis</a:t>
            </a:r>
            <a:r>
              <a:rPr lang="en-US" sz="3200" dirty="0" smtClean="0"/>
              <a:t> </a:t>
            </a:r>
            <a:r>
              <a:rPr lang="en-US" sz="3200" dirty="0" err="1" smtClean="0"/>
              <a:t>dari</a:t>
            </a:r>
            <a:r>
              <a:rPr lang="en-US" sz="3200" dirty="0" smtClean="0"/>
              <a:t> </a:t>
            </a:r>
            <a:r>
              <a:rPr lang="en-US" sz="3200" dirty="0" err="1" smtClean="0"/>
              <a:t>fakta-fakta</a:t>
            </a:r>
            <a:r>
              <a:rPr lang="en-US" sz="3200" dirty="0" smtClean="0"/>
              <a:t>)</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Tahapan</a:t>
            </a:r>
            <a:r>
              <a:rPr lang="en-US" dirty="0" smtClean="0"/>
              <a:t> </a:t>
            </a:r>
            <a:r>
              <a:rPr lang="en-US" dirty="0" err="1" smtClean="0"/>
              <a:t>proses</a:t>
            </a:r>
            <a:r>
              <a:rPr lang="en-US" dirty="0" smtClean="0"/>
              <a:t> </a:t>
            </a:r>
            <a:r>
              <a:rPr lang="en-US" dirty="0" err="1" smtClean="0"/>
              <a:t>penelitian</a:t>
            </a:r>
            <a:endParaRPr lang="en-US" dirty="0"/>
          </a:p>
        </p:txBody>
      </p:sp>
      <p:sp>
        <p:nvSpPr>
          <p:cNvPr id="3" name="Content Placeholder 2"/>
          <p:cNvSpPr>
            <a:spLocks noGrp="1"/>
          </p:cNvSpPr>
          <p:nvPr>
            <p:ph idx="1"/>
          </p:nvPr>
        </p:nvSpPr>
        <p:spPr/>
        <p:txBody>
          <a:bodyPr>
            <a:normAutofit lnSpcReduction="10000"/>
          </a:bodyPr>
          <a:lstStyle/>
          <a:p>
            <a:r>
              <a:rPr lang="en-US" dirty="0" err="1" smtClean="0"/>
              <a:t>Identifikasi</a:t>
            </a:r>
            <a:r>
              <a:rPr lang="en-US" dirty="0" smtClean="0"/>
              <a:t>, </a:t>
            </a:r>
            <a:r>
              <a:rPr lang="en-US" dirty="0" err="1" smtClean="0"/>
              <a:t>pemilihan</a:t>
            </a:r>
            <a:r>
              <a:rPr lang="en-US" dirty="0" smtClean="0"/>
              <a:t> </a:t>
            </a:r>
            <a:r>
              <a:rPr lang="en-US" dirty="0" err="1" smtClean="0"/>
              <a:t>dan</a:t>
            </a:r>
            <a:r>
              <a:rPr lang="en-US" dirty="0" smtClean="0"/>
              <a:t> </a:t>
            </a:r>
            <a:r>
              <a:rPr lang="en-US" dirty="0" err="1" smtClean="0"/>
              <a:t>perumusan</a:t>
            </a:r>
            <a:r>
              <a:rPr lang="en-US" dirty="0" smtClean="0"/>
              <a:t> </a:t>
            </a:r>
            <a:r>
              <a:rPr lang="en-US" dirty="0" err="1" smtClean="0"/>
              <a:t>permasalahan</a:t>
            </a:r>
            <a:r>
              <a:rPr lang="en-US" dirty="0" smtClean="0"/>
              <a:t> </a:t>
            </a:r>
            <a:r>
              <a:rPr lang="en-US" dirty="0" err="1" smtClean="0"/>
              <a:t>penelitian</a:t>
            </a:r>
            <a:endParaRPr lang="en-US" dirty="0" smtClean="0"/>
          </a:p>
          <a:p>
            <a:r>
              <a:rPr lang="en-US" dirty="0" err="1" smtClean="0"/>
              <a:t>Studi</a:t>
            </a:r>
            <a:r>
              <a:rPr lang="en-US" dirty="0" smtClean="0"/>
              <a:t> </a:t>
            </a:r>
            <a:r>
              <a:rPr lang="en-US" dirty="0" err="1" smtClean="0"/>
              <a:t>kepustakaan</a:t>
            </a:r>
            <a:endParaRPr lang="en-US" dirty="0" smtClean="0"/>
          </a:p>
          <a:p>
            <a:r>
              <a:rPr lang="en-US" dirty="0" err="1" smtClean="0"/>
              <a:t>Perumusan</a:t>
            </a:r>
            <a:r>
              <a:rPr lang="en-US" dirty="0" smtClean="0"/>
              <a:t> </a:t>
            </a:r>
            <a:r>
              <a:rPr lang="en-US" dirty="0" err="1" smtClean="0"/>
              <a:t>hipotesis</a:t>
            </a:r>
            <a:endParaRPr lang="en-US" dirty="0" smtClean="0"/>
          </a:p>
          <a:p>
            <a:r>
              <a:rPr lang="en-US" dirty="0" err="1" smtClean="0"/>
              <a:t>Identifikasi</a:t>
            </a:r>
            <a:r>
              <a:rPr lang="en-US" dirty="0" smtClean="0"/>
              <a:t>, </a:t>
            </a:r>
            <a:r>
              <a:rPr lang="en-US" dirty="0" err="1" smtClean="0"/>
              <a:t>klasifikasi</a:t>
            </a:r>
            <a:r>
              <a:rPr lang="en-US" dirty="0" smtClean="0"/>
              <a:t>, </a:t>
            </a:r>
            <a:r>
              <a:rPr lang="en-US" dirty="0" err="1" smtClean="0"/>
              <a:t>definisi</a:t>
            </a:r>
            <a:r>
              <a:rPr lang="en-US" dirty="0" smtClean="0"/>
              <a:t> </a:t>
            </a:r>
            <a:r>
              <a:rPr lang="en-US" dirty="0" err="1" smtClean="0"/>
              <a:t>variabel</a:t>
            </a:r>
            <a:r>
              <a:rPr lang="en-US" dirty="0" smtClean="0"/>
              <a:t> </a:t>
            </a:r>
            <a:r>
              <a:rPr lang="en-US" dirty="0" err="1" smtClean="0"/>
              <a:t>penelitian</a:t>
            </a:r>
            <a:endParaRPr lang="en-US" dirty="0" smtClean="0"/>
          </a:p>
          <a:p>
            <a:r>
              <a:rPr lang="en-US" dirty="0" err="1" smtClean="0"/>
              <a:t>Penyusunan</a:t>
            </a:r>
            <a:r>
              <a:rPr lang="en-US" dirty="0" smtClean="0"/>
              <a:t> </a:t>
            </a:r>
            <a:r>
              <a:rPr lang="en-US" dirty="0" err="1" smtClean="0"/>
              <a:t>rancangan</a:t>
            </a:r>
            <a:r>
              <a:rPr lang="en-US" dirty="0" smtClean="0"/>
              <a:t> </a:t>
            </a:r>
            <a:r>
              <a:rPr lang="en-US" dirty="0" err="1" smtClean="0"/>
              <a:t>penelitian</a:t>
            </a:r>
            <a:endParaRPr lang="en-US" dirty="0" smtClean="0"/>
          </a:p>
          <a:p>
            <a:r>
              <a:rPr lang="en-US" dirty="0" err="1" smtClean="0"/>
              <a:t>Penentuan</a:t>
            </a:r>
            <a:r>
              <a:rPr lang="en-US" dirty="0" smtClean="0"/>
              <a:t> </a:t>
            </a:r>
            <a:r>
              <a:rPr lang="en-US" dirty="0" err="1" smtClean="0"/>
              <a:t>alat</a:t>
            </a:r>
            <a:r>
              <a:rPr lang="en-US" dirty="0" smtClean="0"/>
              <a:t> </a:t>
            </a:r>
            <a:r>
              <a:rPr lang="en-US" dirty="0" err="1" smtClean="0"/>
              <a:t>pengambil</a:t>
            </a:r>
            <a:r>
              <a:rPr lang="en-US" dirty="0" smtClean="0"/>
              <a:t> data/</a:t>
            </a:r>
            <a:r>
              <a:rPr lang="en-US" dirty="0" err="1" smtClean="0"/>
              <a:t>instrumen</a:t>
            </a:r>
            <a:endParaRPr lang="en-US" dirty="0" smtClean="0"/>
          </a:p>
          <a:p>
            <a:r>
              <a:rPr lang="en-US" dirty="0" err="1" smtClean="0"/>
              <a:t>Pengumpulan</a:t>
            </a:r>
            <a:r>
              <a:rPr lang="en-US" dirty="0" smtClean="0"/>
              <a:t>, </a:t>
            </a:r>
            <a:r>
              <a:rPr lang="en-US" dirty="0" err="1" smtClean="0"/>
              <a:t>pengaturan</a:t>
            </a:r>
            <a:r>
              <a:rPr lang="en-US" dirty="0" smtClean="0"/>
              <a:t> </a:t>
            </a:r>
            <a:r>
              <a:rPr lang="en-US" dirty="0" err="1" smtClean="0"/>
              <a:t>dan</a:t>
            </a:r>
            <a:r>
              <a:rPr lang="en-US" dirty="0" smtClean="0"/>
              <a:t> </a:t>
            </a:r>
            <a:r>
              <a:rPr lang="en-US" dirty="0" err="1" smtClean="0"/>
              <a:t>analisis</a:t>
            </a:r>
            <a:r>
              <a:rPr lang="en-US" dirty="0" smtClean="0"/>
              <a:t> data</a:t>
            </a:r>
          </a:p>
          <a:p>
            <a:r>
              <a:rPr lang="en-US" dirty="0" err="1" smtClean="0"/>
              <a:t>Penyusunan</a:t>
            </a:r>
            <a:r>
              <a:rPr lang="en-US" dirty="0" smtClean="0"/>
              <a:t> </a:t>
            </a:r>
            <a:r>
              <a:rPr lang="en-US" dirty="0" err="1" smtClean="0"/>
              <a:t>laporan</a:t>
            </a:r>
            <a:r>
              <a:rPr lang="en-US" dirty="0" smtClean="0"/>
              <a:t> </a:t>
            </a:r>
            <a:r>
              <a:rPr lang="en-US" dirty="0" err="1" smtClean="0"/>
              <a:t>penelitian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26"/>
          <p:cNvSpPr>
            <a:spLocks noGrp="1" noRot="1" noChangeArrowheads="1"/>
          </p:cNvSpPr>
          <p:nvPr>
            <p:ph type="title"/>
          </p:nvPr>
        </p:nvSpPr>
        <p:spPr>
          <a:xfrm>
            <a:off x="301625" y="228600"/>
            <a:ext cx="8540750" cy="609600"/>
          </a:xfrm>
        </p:spPr>
        <p:txBody>
          <a:bodyPr>
            <a:normAutofit fontScale="90000"/>
          </a:bodyPr>
          <a:lstStyle/>
          <a:p>
            <a:r>
              <a:rPr lang="en-US"/>
              <a:t>MASALAH PENELITIAN</a:t>
            </a:r>
          </a:p>
        </p:txBody>
      </p:sp>
      <p:sp>
        <p:nvSpPr>
          <p:cNvPr id="133123" name="Rectangle 1027"/>
          <p:cNvSpPr>
            <a:spLocks noGrp="1" noRot="1" noChangeArrowheads="1"/>
          </p:cNvSpPr>
          <p:nvPr>
            <p:ph type="body" idx="1"/>
          </p:nvPr>
        </p:nvSpPr>
        <p:spPr>
          <a:xfrm>
            <a:off x="838200" y="1828800"/>
            <a:ext cx="7772400" cy="4191000"/>
          </a:xfrm>
          <a:ln>
            <a:solidFill>
              <a:schemeClr val="accent1">
                <a:lumMod val="20000"/>
                <a:lumOff val="80000"/>
              </a:schemeClr>
            </a:solidFill>
          </a:ln>
        </p:spPr>
        <p:txBody>
          <a:bodyPr/>
          <a:lstStyle/>
          <a:p>
            <a:pPr marL="609600" indent="-609600">
              <a:lnSpc>
                <a:spcPct val="90000"/>
              </a:lnSpc>
            </a:pPr>
            <a:r>
              <a:rPr lang="en-US" sz="2800" b="1" dirty="0" err="1"/>
              <a:t>Awal</a:t>
            </a:r>
            <a:r>
              <a:rPr lang="en-US" sz="2800" b="1" dirty="0"/>
              <a:t> </a:t>
            </a:r>
            <a:r>
              <a:rPr lang="en-US" sz="2800" b="1" dirty="0" err="1"/>
              <a:t>terpenting</a:t>
            </a:r>
            <a:r>
              <a:rPr lang="en-US" sz="2800" dirty="0"/>
              <a:t> </a:t>
            </a:r>
            <a:r>
              <a:rPr lang="en-US" sz="2800" dirty="0" err="1"/>
              <a:t>dari</a:t>
            </a:r>
            <a:r>
              <a:rPr lang="en-US" sz="2800" dirty="0"/>
              <a:t> </a:t>
            </a:r>
            <a:r>
              <a:rPr lang="en-US" sz="2800" dirty="0" err="1"/>
              <a:t>suatu</a:t>
            </a:r>
            <a:r>
              <a:rPr lang="en-US" sz="2800" dirty="0"/>
              <a:t> </a:t>
            </a:r>
            <a:r>
              <a:rPr lang="en-US" sz="2800" dirty="0" err="1"/>
              <a:t>penelitian</a:t>
            </a:r>
            <a:endParaRPr lang="en-US" sz="2800" dirty="0"/>
          </a:p>
          <a:p>
            <a:pPr marL="609600" indent="-609600">
              <a:lnSpc>
                <a:spcPct val="90000"/>
              </a:lnSpc>
            </a:pPr>
            <a:r>
              <a:rPr lang="en-US" sz="2800" dirty="0" err="1"/>
              <a:t>Kesenjangan</a:t>
            </a:r>
            <a:r>
              <a:rPr lang="en-US" sz="2800" dirty="0"/>
              <a:t> “das </a:t>
            </a:r>
            <a:r>
              <a:rPr lang="en-US" sz="2800" dirty="0" err="1"/>
              <a:t>sollen</a:t>
            </a:r>
            <a:r>
              <a:rPr lang="en-US" sz="2800" dirty="0"/>
              <a:t>” </a:t>
            </a:r>
            <a:r>
              <a:rPr lang="en-US" sz="2800" dirty="0" err="1"/>
              <a:t>dan</a:t>
            </a:r>
            <a:r>
              <a:rPr lang="en-US" sz="2800" dirty="0"/>
              <a:t> “das </a:t>
            </a:r>
            <a:r>
              <a:rPr lang="en-US" sz="2800" dirty="0" err="1"/>
              <a:t>sein</a:t>
            </a:r>
            <a:r>
              <a:rPr lang="en-US" sz="2800" dirty="0"/>
              <a:t>” </a:t>
            </a:r>
          </a:p>
          <a:p>
            <a:pPr marL="609600" indent="-609600">
              <a:lnSpc>
                <a:spcPct val="90000"/>
              </a:lnSpc>
            </a:pPr>
            <a:r>
              <a:rPr lang="en-US" sz="2800" dirty="0" err="1"/>
              <a:t>Kesenjangan</a:t>
            </a:r>
            <a:r>
              <a:rPr lang="en-US" sz="2800" dirty="0"/>
              <a:t> </a:t>
            </a:r>
            <a:r>
              <a:rPr lang="en-US" sz="2800" dirty="0" err="1"/>
              <a:t>antara</a:t>
            </a:r>
            <a:r>
              <a:rPr lang="en-US" sz="2800" dirty="0"/>
              <a:t> “what should be and what is be”</a:t>
            </a:r>
          </a:p>
          <a:p>
            <a:pPr marL="609600" indent="-609600">
              <a:lnSpc>
                <a:spcPct val="90000"/>
              </a:lnSpc>
            </a:pPr>
            <a:r>
              <a:rPr lang="en-US" sz="2800" dirty="0" err="1"/>
              <a:t>Sangat</a:t>
            </a:r>
            <a:r>
              <a:rPr lang="en-US" sz="2800" dirty="0"/>
              <a:t> </a:t>
            </a:r>
            <a:r>
              <a:rPr lang="en-US" sz="2800" dirty="0" err="1"/>
              <a:t>dipengaruhi</a:t>
            </a:r>
            <a:r>
              <a:rPr lang="en-US" sz="2800" dirty="0"/>
              <a:t> concern </a:t>
            </a:r>
            <a:r>
              <a:rPr lang="en-US" sz="2800" dirty="0" err="1"/>
              <a:t>peneliti</a:t>
            </a:r>
            <a:endParaRPr lang="en-US" sz="2800" dirty="0"/>
          </a:p>
          <a:p>
            <a:pPr marL="609600" indent="-609600">
              <a:lnSpc>
                <a:spcPct val="90000"/>
              </a:lnSpc>
              <a:buFont typeface="Arial" charset="0"/>
              <a:buNone/>
            </a:pPr>
            <a:endParaRPr lang="en-US" sz="2800" dirty="0"/>
          </a:p>
        </p:txBody>
      </p:sp>
      <p:sp>
        <p:nvSpPr>
          <p:cNvPr id="133124" name="Text Box 1028"/>
          <p:cNvSpPr txBox="1">
            <a:spLocks noChangeArrowheads="1"/>
          </p:cNvSpPr>
          <p:nvPr/>
        </p:nvSpPr>
        <p:spPr bwMode="auto">
          <a:xfrm>
            <a:off x="2743200" y="4419600"/>
            <a:ext cx="5562600" cy="1917700"/>
          </a:xfrm>
          <a:prstGeom prst="rect">
            <a:avLst/>
          </a:prstGeom>
          <a:solidFill>
            <a:schemeClr val="accent1">
              <a:lumMod val="75000"/>
            </a:schemeClr>
          </a:solidFill>
          <a:ln w="9525">
            <a:noFill/>
            <a:miter lim="800000"/>
            <a:headEnd/>
            <a:tailEnd/>
          </a:ln>
          <a:effectLst/>
        </p:spPr>
        <p:txBody>
          <a:bodyPr>
            <a:spAutoFit/>
          </a:bodyPr>
          <a:lstStyle/>
          <a:p>
            <a:pPr algn="ctr">
              <a:spcBef>
                <a:spcPct val="50000"/>
              </a:spcBef>
            </a:pPr>
            <a:r>
              <a:rPr lang="en-US" sz="2400" b="1" dirty="0">
                <a:solidFill>
                  <a:srgbClr val="07080F"/>
                </a:solidFill>
              </a:rPr>
              <a:t>PENEMUAN MASALAH PENELITIAN YANG BAIK MERUPAKAN MASALAH PERTAMA DAN UTAMA YANG SERING DIHADAPI PENELITI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a:xfrm flipV="1">
            <a:off x="538163" y="487363"/>
            <a:ext cx="8067675" cy="76200"/>
          </a:xfrm>
        </p:spPr>
        <p:txBody>
          <a:bodyPr>
            <a:normAutofit fontScale="90000"/>
          </a:bodyPr>
          <a:lstStyle/>
          <a:p>
            <a:endParaRPr lang="en-US" sz="3600" b="1"/>
          </a:p>
        </p:txBody>
      </p:sp>
      <p:sp>
        <p:nvSpPr>
          <p:cNvPr id="159747" name="Rectangle 3"/>
          <p:cNvSpPr>
            <a:spLocks noGrp="1" noRot="1" noChangeArrowheads="1"/>
          </p:cNvSpPr>
          <p:nvPr>
            <p:ph type="body" idx="1"/>
          </p:nvPr>
        </p:nvSpPr>
        <p:spPr/>
        <p:txBody>
          <a:bodyPr/>
          <a:lstStyle/>
          <a:p>
            <a:pPr>
              <a:lnSpc>
                <a:spcPct val="90000"/>
              </a:lnSpc>
              <a:buFont typeface="Arial" charset="0"/>
              <a:buNone/>
            </a:pPr>
            <a:r>
              <a:rPr lang="en-US" sz="2400" b="1"/>
              <a:t>paparan</a:t>
            </a:r>
          </a:p>
          <a:p>
            <a:pPr>
              <a:lnSpc>
                <a:spcPct val="90000"/>
              </a:lnSpc>
              <a:buFont typeface="Arial" charset="0"/>
              <a:buNone/>
            </a:pPr>
            <a:r>
              <a:rPr lang="en-US" sz="2800" b="1"/>
              <a:t>              </a:t>
            </a:r>
            <a:r>
              <a:rPr lang="en-US" sz="2400" b="1"/>
              <a:t>Perubahan biologik</a:t>
            </a:r>
          </a:p>
          <a:p>
            <a:pPr>
              <a:lnSpc>
                <a:spcPct val="90000"/>
              </a:lnSpc>
              <a:buFont typeface="Arial" charset="0"/>
              <a:buNone/>
            </a:pPr>
            <a:r>
              <a:rPr lang="en-US" sz="2800" b="1"/>
              <a:t>                                        gejala</a:t>
            </a:r>
            <a:endParaRPr lang="en-US" sz="2400" b="1"/>
          </a:p>
          <a:p>
            <a:pPr>
              <a:lnSpc>
                <a:spcPct val="90000"/>
              </a:lnSpc>
              <a:buFont typeface="Arial" charset="0"/>
              <a:buNone/>
            </a:pPr>
            <a:r>
              <a:rPr lang="en-US" sz="2000" b="1"/>
              <a:t>                                                                      waktu terdeteksi</a:t>
            </a:r>
          </a:p>
          <a:p>
            <a:pPr>
              <a:lnSpc>
                <a:spcPct val="90000"/>
              </a:lnSpc>
              <a:buFont typeface="Arial" charset="0"/>
              <a:buNone/>
            </a:pPr>
            <a:r>
              <a:rPr lang="en-US" sz="2800" b="1"/>
              <a:t>                                                              </a:t>
            </a:r>
            <a:r>
              <a:rPr lang="en-US" sz="2400" b="1"/>
              <a:t>              </a:t>
            </a:r>
          </a:p>
          <a:p>
            <a:pPr>
              <a:lnSpc>
                <a:spcPct val="90000"/>
              </a:lnSpc>
              <a:buFont typeface="Arial" charset="0"/>
              <a:buNone/>
            </a:pPr>
            <a:r>
              <a:rPr lang="en-US" sz="2400" b="1"/>
              <a:t>                                          </a:t>
            </a:r>
            <a:r>
              <a:rPr lang="en-US" sz="2800" b="1"/>
              <a:t>    </a:t>
            </a:r>
          </a:p>
          <a:p>
            <a:pPr>
              <a:lnSpc>
                <a:spcPct val="90000"/>
              </a:lnSpc>
              <a:buFont typeface="Arial" charset="0"/>
              <a:buNone/>
            </a:pPr>
            <a:r>
              <a:rPr lang="en-US" sz="2800" b="1"/>
              <a:t>                        </a:t>
            </a:r>
            <a:r>
              <a:rPr lang="en-US" sz="1200" b="1">
                <a:solidFill>
                  <a:srgbClr val="FF3300"/>
                </a:solidFill>
              </a:rPr>
              <a:t>                                </a:t>
            </a:r>
          </a:p>
          <a:p>
            <a:pPr>
              <a:lnSpc>
                <a:spcPct val="90000"/>
              </a:lnSpc>
              <a:buFont typeface="Arial" charset="0"/>
              <a:buNone/>
            </a:pPr>
            <a:r>
              <a:rPr lang="en-US" sz="1200" b="1"/>
              <a:t>                                                  </a:t>
            </a:r>
            <a:r>
              <a:rPr lang="en-US" sz="1200" b="1">
                <a:solidFill>
                  <a:srgbClr val="FF0066"/>
                </a:solidFill>
              </a:rPr>
              <a:t> </a:t>
            </a:r>
          </a:p>
          <a:p>
            <a:pPr>
              <a:lnSpc>
                <a:spcPct val="90000"/>
              </a:lnSpc>
              <a:buFont typeface="Arial" charset="0"/>
              <a:buNone/>
            </a:pPr>
            <a:r>
              <a:rPr lang="en-US" sz="1200" b="1"/>
              <a:t>                                                                                      </a:t>
            </a:r>
          </a:p>
          <a:p>
            <a:pPr>
              <a:lnSpc>
                <a:spcPct val="90000"/>
              </a:lnSpc>
              <a:buFont typeface="Arial" charset="0"/>
              <a:buNone/>
            </a:pPr>
            <a:r>
              <a:rPr lang="en-US" sz="1200" b="1"/>
              <a:t>                                                                                        </a:t>
            </a:r>
          </a:p>
          <a:p>
            <a:pPr>
              <a:lnSpc>
                <a:spcPct val="90000"/>
              </a:lnSpc>
              <a:buFont typeface="Arial" charset="0"/>
              <a:buNone/>
            </a:pPr>
            <a:r>
              <a:rPr lang="en-US" sz="1200" b="1"/>
              <a:t>                                                              </a:t>
            </a:r>
          </a:p>
          <a:p>
            <a:pPr>
              <a:lnSpc>
                <a:spcPct val="90000"/>
              </a:lnSpc>
              <a:buFont typeface="Arial" charset="0"/>
              <a:buNone/>
            </a:pPr>
            <a:r>
              <a:rPr lang="en-US" sz="1200" b="1"/>
              <a:t>                                                                                                                                       </a:t>
            </a:r>
          </a:p>
        </p:txBody>
      </p:sp>
      <p:sp>
        <p:nvSpPr>
          <p:cNvPr id="159748" name="Line 4"/>
          <p:cNvSpPr>
            <a:spLocks noChangeShapeType="1"/>
          </p:cNvSpPr>
          <p:nvPr/>
        </p:nvSpPr>
        <p:spPr bwMode="auto">
          <a:xfrm>
            <a:off x="1524000" y="4267200"/>
            <a:ext cx="6629400" cy="0"/>
          </a:xfrm>
          <a:prstGeom prst="line">
            <a:avLst/>
          </a:prstGeom>
          <a:noFill/>
          <a:ln w="57150">
            <a:solidFill>
              <a:schemeClr val="tx1"/>
            </a:solidFill>
            <a:miter lim="800000"/>
            <a:headEnd/>
            <a:tailEnd/>
          </a:ln>
          <a:effectLst/>
        </p:spPr>
        <p:txBody>
          <a:bodyPr wrap="none"/>
          <a:lstStyle/>
          <a:p>
            <a:endParaRPr lang="en-US"/>
          </a:p>
        </p:txBody>
      </p:sp>
      <p:sp>
        <p:nvSpPr>
          <p:cNvPr id="159749" name="Line 5"/>
          <p:cNvSpPr>
            <a:spLocks noChangeShapeType="1"/>
          </p:cNvSpPr>
          <p:nvPr/>
        </p:nvSpPr>
        <p:spPr bwMode="auto">
          <a:xfrm>
            <a:off x="1524000" y="2286000"/>
            <a:ext cx="0" cy="1752600"/>
          </a:xfrm>
          <a:prstGeom prst="line">
            <a:avLst/>
          </a:prstGeom>
          <a:noFill/>
          <a:ln w="38100">
            <a:solidFill>
              <a:schemeClr val="tx1"/>
            </a:solidFill>
            <a:miter lim="800000"/>
            <a:headEnd/>
            <a:tailEnd type="triangle" w="med" len="med"/>
          </a:ln>
          <a:effectLst/>
        </p:spPr>
        <p:txBody>
          <a:bodyPr wrap="none"/>
          <a:lstStyle/>
          <a:p>
            <a:endParaRPr lang="en-US"/>
          </a:p>
        </p:txBody>
      </p:sp>
      <p:sp>
        <p:nvSpPr>
          <p:cNvPr id="159750" name="Line 6"/>
          <p:cNvSpPr>
            <a:spLocks noChangeShapeType="1"/>
          </p:cNvSpPr>
          <p:nvPr/>
        </p:nvSpPr>
        <p:spPr bwMode="auto">
          <a:xfrm>
            <a:off x="3505200" y="2819400"/>
            <a:ext cx="0" cy="1219200"/>
          </a:xfrm>
          <a:prstGeom prst="line">
            <a:avLst/>
          </a:prstGeom>
          <a:noFill/>
          <a:ln w="38100">
            <a:solidFill>
              <a:schemeClr val="tx1"/>
            </a:solidFill>
            <a:miter lim="800000"/>
            <a:headEnd/>
            <a:tailEnd type="triangle" w="med" len="med"/>
          </a:ln>
          <a:effectLst/>
        </p:spPr>
        <p:txBody>
          <a:bodyPr wrap="none"/>
          <a:lstStyle/>
          <a:p>
            <a:endParaRPr lang="en-US"/>
          </a:p>
        </p:txBody>
      </p:sp>
      <p:sp>
        <p:nvSpPr>
          <p:cNvPr id="159751" name="Line 7"/>
          <p:cNvSpPr>
            <a:spLocks noChangeShapeType="1"/>
          </p:cNvSpPr>
          <p:nvPr/>
        </p:nvSpPr>
        <p:spPr bwMode="auto">
          <a:xfrm>
            <a:off x="5943600" y="3276600"/>
            <a:ext cx="0" cy="685800"/>
          </a:xfrm>
          <a:prstGeom prst="line">
            <a:avLst/>
          </a:prstGeom>
          <a:noFill/>
          <a:ln w="38100">
            <a:solidFill>
              <a:schemeClr val="tx1"/>
            </a:solidFill>
            <a:miter lim="800000"/>
            <a:headEnd/>
            <a:tailEnd type="triangle" w="med" len="med"/>
          </a:ln>
          <a:effectLst/>
        </p:spPr>
        <p:txBody>
          <a:bodyPr wrap="none"/>
          <a:lstStyle/>
          <a:p>
            <a:endParaRPr lang="en-US"/>
          </a:p>
        </p:txBody>
      </p:sp>
      <p:sp>
        <p:nvSpPr>
          <p:cNvPr id="159752" name="Line 8"/>
          <p:cNvSpPr>
            <a:spLocks noChangeShapeType="1"/>
          </p:cNvSpPr>
          <p:nvPr/>
        </p:nvSpPr>
        <p:spPr bwMode="auto">
          <a:xfrm>
            <a:off x="3505200" y="4419600"/>
            <a:ext cx="0" cy="1066800"/>
          </a:xfrm>
          <a:prstGeom prst="line">
            <a:avLst/>
          </a:prstGeom>
          <a:noFill/>
          <a:ln w="38100">
            <a:solidFill>
              <a:schemeClr val="tx1"/>
            </a:solidFill>
            <a:prstDash val="dash"/>
            <a:miter lim="800000"/>
            <a:headEnd/>
            <a:tailEnd/>
          </a:ln>
          <a:effectLst/>
        </p:spPr>
        <p:txBody>
          <a:bodyPr wrap="none"/>
          <a:lstStyle/>
          <a:p>
            <a:endParaRPr lang="en-US"/>
          </a:p>
        </p:txBody>
      </p:sp>
      <p:sp>
        <p:nvSpPr>
          <p:cNvPr id="159753" name="Line 9"/>
          <p:cNvSpPr>
            <a:spLocks noChangeShapeType="1"/>
          </p:cNvSpPr>
          <p:nvPr/>
        </p:nvSpPr>
        <p:spPr bwMode="auto">
          <a:xfrm>
            <a:off x="4648200" y="4419600"/>
            <a:ext cx="0" cy="990600"/>
          </a:xfrm>
          <a:prstGeom prst="line">
            <a:avLst/>
          </a:prstGeom>
          <a:noFill/>
          <a:ln w="38100">
            <a:solidFill>
              <a:schemeClr val="tx1"/>
            </a:solidFill>
            <a:prstDash val="dash"/>
            <a:miter lim="800000"/>
            <a:headEnd/>
            <a:tailEnd/>
          </a:ln>
          <a:effectLst/>
        </p:spPr>
        <p:txBody>
          <a:bodyPr wrap="none"/>
          <a:lstStyle/>
          <a:p>
            <a:endParaRPr lang="en-US"/>
          </a:p>
        </p:txBody>
      </p:sp>
      <p:sp>
        <p:nvSpPr>
          <p:cNvPr id="159754" name="Line 10"/>
          <p:cNvSpPr>
            <a:spLocks noChangeShapeType="1"/>
          </p:cNvSpPr>
          <p:nvPr/>
        </p:nvSpPr>
        <p:spPr bwMode="auto">
          <a:xfrm>
            <a:off x="8077200" y="3810000"/>
            <a:ext cx="0" cy="228600"/>
          </a:xfrm>
          <a:prstGeom prst="line">
            <a:avLst/>
          </a:prstGeom>
          <a:noFill/>
          <a:ln w="38100">
            <a:solidFill>
              <a:schemeClr val="tx1"/>
            </a:solidFill>
            <a:miter lim="800000"/>
            <a:headEnd/>
            <a:tailEnd type="triangle" w="med" len="med"/>
          </a:ln>
          <a:effectLst/>
        </p:spPr>
        <p:txBody>
          <a:bodyPr wrap="none"/>
          <a:lstStyle/>
          <a:p>
            <a:endParaRPr lang="en-US"/>
          </a:p>
        </p:txBody>
      </p:sp>
      <p:sp>
        <p:nvSpPr>
          <p:cNvPr id="159755" name="Line 11"/>
          <p:cNvSpPr>
            <a:spLocks noChangeShapeType="1"/>
          </p:cNvSpPr>
          <p:nvPr/>
        </p:nvSpPr>
        <p:spPr bwMode="auto">
          <a:xfrm>
            <a:off x="4648200" y="2971800"/>
            <a:ext cx="0" cy="990600"/>
          </a:xfrm>
          <a:prstGeom prst="line">
            <a:avLst/>
          </a:prstGeom>
          <a:noFill/>
          <a:ln w="38100">
            <a:solidFill>
              <a:schemeClr val="tx1"/>
            </a:solidFill>
            <a:miter lim="800000"/>
            <a:headEnd/>
            <a:tailEnd type="triangle" w="med" len="med"/>
          </a:ln>
          <a:effectLst/>
        </p:spPr>
        <p:txBody>
          <a:bodyPr wrap="none"/>
          <a:lstStyle/>
          <a:p>
            <a:endParaRPr lang="en-US"/>
          </a:p>
        </p:txBody>
      </p:sp>
      <p:sp>
        <p:nvSpPr>
          <p:cNvPr id="159756" name="AutoShape 12"/>
          <p:cNvSpPr>
            <a:spLocks noChangeArrowheads="1"/>
          </p:cNvSpPr>
          <p:nvPr/>
        </p:nvSpPr>
        <p:spPr bwMode="auto">
          <a:xfrm>
            <a:off x="3200400" y="4038600"/>
            <a:ext cx="533400" cy="533400"/>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59757" name="AutoShape 13"/>
          <p:cNvSpPr>
            <a:spLocks noChangeArrowheads="1"/>
          </p:cNvSpPr>
          <p:nvPr/>
        </p:nvSpPr>
        <p:spPr bwMode="auto">
          <a:xfrm>
            <a:off x="5715000" y="4038600"/>
            <a:ext cx="533400" cy="457200"/>
          </a:xfrm>
          <a:prstGeom prst="irregularSeal2">
            <a:avLst/>
          </a:prstGeom>
          <a:solidFill>
            <a:schemeClr val="accent1"/>
          </a:solidFill>
          <a:ln w="9525">
            <a:solidFill>
              <a:schemeClr val="tx1"/>
            </a:solidFill>
            <a:miter lim="800000"/>
            <a:headEnd/>
            <a:tailEnd/>
          </a:ln>
          <a:effectLst/>
        </p:spPr>
        <p:txBody>
          <a:bodyPr wrap="none" anchor="ctr"/>
          <a:lstStyle/>
          <a:p>
            <a:endParaRPr lang="en-US"/>
          </a:p>
        </p:txBody>
      </p:sp>
      <p:sp>
        <p:nvSpPr>
          <p:cNvPr id="159758" name="Rectangle 14"/>
          <p:cNvSpPr>
            <a:spLocks noChangeArrowheads="1"/>
          </p:cNvSpPr>
          <p:nvPr/>
        </p:nvSpPr>
        <p:spPr bwMode="auto">
          <a:xfrm>
            <a:off x="3429000" y="381000"/>
            <a:ext cx="5029200" cy="1447800"/>
          </a:xfrm>
          <a:prstGeom prst="rect">
            <a:avLst/>
          </a:prstGeom>
          <a:solidFill>
            <a:schemeClr val="accent1"/>
          </a:solidFill>
          <a:ln w="9525">
            <a:solidFill>
              <a:schemeClr val="tx1"/>
            </a:solidFill>
            <a:miter lim="800000"/>
            <a:headEnd/>
            <a:tailEnd/>
          </a:ln>
          <a:effectLst/>
        </p:spPr>
        <p:txBody>
          <a:bodyPr wrap="none" anchor="ctr"/>
          <a:lstStyle/>
          <a:p>
            <a:r>
              <a:rPr lang="en-US" sz="2400">
                <a:latin typeface="Times New Roman" pitchFamily="18" charset="0"/>
              </a:rPr>
              <a:t> </a:t>
            </a:r>
            <a:r>
              <a:rPr lang="en-US" sz="2400">
                <a:solidFill>
                  <a:srgbClr val="000000"/>
                </a:solidFill>
                <a:latin typeface="Times New Roman" pitchFamily="18" charset="0"/>
              </a:rPr>
              <a:t>Dx by              Dx by                   Death</a:t>
            </a:r>
          </a:p>
          <a:p>
            <a:r>
              <a:rPr lang="en-US" sz="2400">
                <a:solidFill>
                  <a:srgbClr val="000000"/>
                </a:solidFill>
                <a:latin typeface="Times New Roman" pitchFamily="18" charset="0"/>
              </a:rPr>
              <a:t>Screening         Symptom</a:t>
            </a:r>
          </a:p>
          <a:p>
            <a:endParaRPr lang="en-US" sz="2400">
              <a:solidFill>
                <a:srgbClr val="000000"/>
              </a:solidFill>
              <a:latin typeface="Times New Roman" pitchFamily="18" charset="0"/>
            </a:endParaRPr>
          </a:p>
          <a:p>
            <a:r>
              <a:rPr lang="en-US" sz="2400">
                <a:solidFill>
                  <a:srgbClr val="000000"/>
                </a:solidFill>
                <a:latin typeface="Times New Roman" pitchFamily="18" charset="0"/>
              </a:rPr>
              <a:t>          lead time</a:t>
            </a:r>
          </a:p>
        </p:txBody>
      </p:sp>
      <p:sp>
        <p:nvSpPr>
          <p:cNvPr id="159759" name="Line 15"/>
          <p:cNvSpPr>
            <a:spLocks noChangeShapeType="1"/>
          </p:cNvSpPr>
          <p:nvPr/>
        </p:nvSpPr>
        <p:spPr bwMode="auto">
          <a:xfrm>
            <a:off x="4114800" y="1143000"/>
            <a:ext cx="0" cy="914400"/>
          </a:xfrm>
          <a:prstGeom prst="line">
            <a:avLst/>
          </a:prstGeom>
          <a:noFill/>
          <a:ln w="38100">
            <a:solidFill>
              <a:schemeClr val="tx1"/>
            </a:solidFill>
            <a:round/>
            <a:headEnd/>
            <a:tailEnd type="triangle" w="med" len="med"/>
          </a:ln>
          <a:effectLst/>
        </p:spPr>
        <p:txBody>
          <a:bodyPr/>
          <a:lstStyle/>
          <a:p>
            <a:endParaRPr lang="en-US"/>
          </a:p>
        </p:txBody>
      </p:sp>
      <p:sp>
        <p:nvSpPr>
          <p:cNvPr id="159760" name="Line 16"/>
          <p:cNvSpPr>
            <a:spLocks noChangeShapeType="1"/>
          </p:cNvSpPr>
          <p:nvPr/>
        </p:nvSpPr>
        <p:spPr bwMode="auto">
          <a:xfrm>
            <a:off x="5867400" y="1143000"/>
            <a:ext cx="0" cy="990600"/>
          </a:xfrm>
          <a:prstGeom prst="line">
            <a:avLst/>
          </a:prstGeom>
          <a:noFill/>
          <a:ln w="38100">
            <a:solidFill>
              <a:schemeClr val="tx1"/>
            </a:solidFill>
            <a:round/>
            <a:headEnd/>
            <a:tailEnd type="triangle" w="med" len="med"/>
          </a:ln>
          <a:effectLst/>
        </p:spPr>
        <p:txBody>
          <a:bodyPr/>
          <a:lstStyle/>
          <a:p>
            <a:endParaRPr lang="en-US"/>
          </a:p>
        </p:txBody>
      </p:sp>
      <p:sp>
        <p:nvSpPr>
          <p:cNvPr id="159761" name="Line 17"/>
          <p:cNvSpPr>
            <a:spLocks noChangeShapeType="1"/>
          </p:cNvSpPr>
          <p:nvPr/>
        </p:nvSpPr>
        <p:spPr bwMode="auto">
          <a:xfrm>
            <a:off x="8001000" y="1066800"/>
            <a:ext cx="0" cy="990600"/>
          </a:xfrm>
          <a:prstGeom prst="line">
            <a:avLst/>
          </a:prstGeom>
          <a:noFill/>
          <a:ln w="28575">
            <a:solidFill>
              <a:schemeClr val="tx1"/>
            </a:solidFill>
            <a:round/>
            <a:headEnd/>
            <a:tailEnd type="triangle" w="med" len="med"/>
          </a:ln>
          <a:effectLst/>
        </p:spPr>
        <p:txBody>
          <a:bodyPr/>
          <a:lstStyle/>
          <a:p>
            <a:endParaRPr lang="en-US"/>
          </a:p>
        </p:txBody>
      </p:sp>
      <p:sp>
        <p:nvSpPr>
          <p:cNvPr id="159762" name="Text Box 18"/>
          <p:cNvSpPr txBox="1">
            <a:spLocks noChangeArrowheads="1"/>
          </p:cNvSpPr>
          <p:nvPr/>
        </p:nvSpPr>
        <p:spPr bwMode="auto">
          <a:xfrm>
            <a:off x="6172200" y="5105400"/>
            <a:ext cx="1981200" cy="385763"/>
          </a:xfrm>
          <a:prstGeom prst="rect">
            <a:avLst/>
          </a:prstGeom>
          <a:solidFill>
            <a:schemeClr val="accent1"/>
          </a:solidFill>
          <a:ln w="19050">
            <a:solidFill>
              <a:schemeClr val="tx1"/>
            </a:solidFill>
            <a:miter lim="800000"/>
            <a:headEnd/>
            <a:tailEnd/>
          </a:ln>
          <a:effectLst/>
        </p:spPr>
        <p:txBody>
          <a:bodyPr>
            <a:spAutoFit/>
          </a:bodyPr>
          <a:lstStyle/>
          <a:p>
            <a:pPr>
              <a:spcBef>
                <a:spcPct val="50000"/>
              </a:spcBef>
            </a:pPr>
            <a:r>
              <a:rPr lang="en-US">
                <a:latin typeface="Arial" charset="0"/>
              </a:rPr>
              <a:t> </a:t>
            </a:r>
            <a:r>
              <a:rPr lang="en-US" sz="1400" b="1">
                <a:solidFill>
                  <a:srgbClr val="000000"/>
                </a:solidFill>
                <a:latin typeface="Arial" charset="0"/>
              </a:rPr>
              <a:t>Management study</a:t>
            </a:r>
          </a:p>
        </p:txBody>
      </p:sp>
      <p:sp>
        <p:nvSpPr>
          <p:cNvPr id="159763" name="Text Box 19"/>
          <p:cNvSpPr txBox="1">
            <a:spLocks noChangeArrowheads="1"/>
          </p:cNvSpPr>
          <p:nvPr/>
        </p:nvSpPr>
        <p:spPr bwMode="auto">
          <a:xfrm>
            <a:off x="609600" y="228600"/>
            <a:ext cx="1905000" cy="457200"/>
          </a:xfrm>
          <a:prstGeom prst="rect">
            <a:avLst/>
          </a:prstGeom>
          <a:noFill/>
          <a:ln w="9525">
            <a:noFill/>
            <a:miter lim="800000"/>
            <a:headEnd/>
            <a:tailEnd/>
          </a:ln>
          <a:effectLst/>
        </p:spPr>
        <p:txBody>
          <a:bodyPr>
            <a:spAutoFit/>
          </a:bodyPr>
          <a:lstStyle/>
          <a:p>
            <a:pPr>
              <a:spcBef>
                <a:spcPct val="50000"/>
              </a:spcBef>
            </a:pPr>
            <a:endParaRPr lang="en-US" sz="2400" b="1">
              <a:latin typeface="Arial" charset="0"/>
            </a:endParaRPr>
          </a:p>
        </p:txBody>
      </p:sp>
      <p:sp>
        <p:nvSpPr>
          <p:cNvPr id="159764" name="Rectangle 20"/>
          <p:cNvSpPr>
            <a:spLocks noChangeArrowheads="1"/>
          </p:cNvSpPr>
          <p:nvPr/>
        </p:nvSpPr>
        <p:spPr bwMode="auto">
          <a:xfrm>
            <a:off x="1524000" y="5562600"/>
            <a:ext cx="1905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a:solidFill>
                  <a:srgbClr val="000000"/>
                </a:solidFill>
                <a:latin typeface="Arial" charset="0"/>
              </a:rPr>
              <a:t>Causal study</a:t>
            </a:r>
          </a:p>
        </p:txBody>
      </p:sp>
      <p:sp>
        <p:nvSpPr>
          <p:cNvPr id="159765" name="Text Box 21"/>
          <p:cNvSpPr txBox="1">
            <a:spLocks noChangeArrowheads="1"/>
          </p:cNvSpPr>
          <p:nvPr/>
        </p:nvSpPr>
        <p:spPr bwMode="auto">
          <a:xfrm>
            <a:off x="3581400" y="5562600"/>
            <a:ext cx="2286000" cy="379413"/>
          </a:xfrm>
          <a:prstGeom prst="rect">
            <a:avLst/>
          </a:prstGeom>
          <a:solidFill>
            <a:schemeClr val="accent1"/>
          </a:solidFill>
          <a:ln w="12700">
            <a:solidFill>
              <a:schemeClr val="tx1"/>
            </a:solidFill>
            <a:miter lim="800000"/>
            <a:headEnd/>
            <a:tailEnd/>
          </a:ln>
          <a:effectLst/>
        </p:spPr>
        <p:txBody>
          <a:bodyPr>
            <a:spAutoFit/>
          </a:bodyPr>
          <a:lstStyle/>
          <a:p>
            <a:pPr>
              <a:spcBef>
                <a:spcPct val="50000"/>
              </a:spcBef>
            </a:pPr>
            <a:r>
              <a:rPr lang="en-US">
                <a:solidFill>
                  <a:srgbClr val="000000"/>
                </a:solidFill>
                <a:latin typeface="Arial" charset="0"/>
              </a:rPr>
              <a:t>Diagnostic study</a:t>
            </a:r>
          </a:p>
        </p:txBody>
      </p:sp>
      <p:sp>
        <p:nvSpPr>
          <p:cNvPr id="159766" name="Text Box 22"/>
          <p:cNvSpPr txBox="1">
            <a:spLocks noChangeArrowheads="1"/>
          </p:cNvSpPr>
          <p:nvPr/>
        </p:nvSpPr>
        <p:spPr bwMode="auto">
          <a:xfrm>
            <a:off x="6172200" y="5562600"/>
            <a:ext cx="1981200" cy="323850"/>
          </a:xfrm>
          <a:prstGeom prst="rect">
            <a:avLst/>
          </a:prstGeom>
          <a:solidFill>
            <a:schemeClr val="accent1"/>
          </a:solidFill>
          <a:ln w="19050">
            <a:solidFill>
              <a:schemeClr val="tx1"/>
            </a:solidFill>
            <a:miter lim="800000"/>
            <a:headEnd/>
            <a:tailEnd/>
          </a:ln>
          <a:effectLst/>
        </p:spPr>
        <p:txBody>
          <a:bodyPr>
            <a:spAutoFit/>
          </a:bodyPr>
          <a:lstStyle/>
          <a:p>
            <a:pPr>
              <a:spcBef>
                <a:spcPct val="50000"/>
              </a:spcBef>
            </a:pPr>
            <a:r>
              <a:rPr lang="en-US" sz="1400" b="1">
                <a:solidFill>
                  <a:srgbClr val="000000"/>
                </a:solidFill>
                <a:latin typeface="Arial" charset="0"/>
              </a:rPr>
              <a:t>Prognostic study</a:t>
            </a:r>
          </a:p>
        </p:txBody>
      </p:sp>
      <p:sp>
        <p:nvSpPr>
          <p:cNvPr id="159767" name="Text Box 23"/>
          <p:cNvSpPr txBox="1">
            <a:spLocks noChangeArrowheads="1"/>
          </p:cNvSpPr>
          <p:nvPr/>
        </p:nvSpPr>
        <p:spPr bwMode="auto">
          <a:xfrm>
            <a:off x="1752600" y="3810000"/>
            <a:ext cx="6172200" cy="366713"/>
          </a:xfrm>
          <a:prstGeom prst="rect">
            <a:avLst/>
          </a:prstGeom>
          <a:noFill/>
          <a:ln w="9525">
            <a:noFill/>
            <a:miter lim="800000"/>
            <a:headEnd/>
            <a:tailEnd/>
          </a:ln>
          <a:effectLst/>
        </p:spPr>
        <p:txBody>
          <a:bodyPr>
            <a:spAutoFit/>
          </a:bodyPr>
          <a:lstStyle/>
          <a:p>
            <a:pPr>
              <a:spcBef>
                <a:spcPct val="50000"/>
              </a:spcBef>
            </a:pPr>
            <a:r>
              <a:rPr lang="en-US">
                <a:latin typeface="Arial" charset="0"/>
              </a:rPr>
              <a:t> </a:t>
            </a:r>
            <a:r>
              <a:rPr lang="en-US" b="1">
                <a:latin typeface="Arial" charset="0"/>
              </a:rPr>
              <a:t>A                              B                C                        D</a:t>
            </a:r>
          </a:p>
        </p:txBody>
      </p:sp>
      <p:sp>
        <p:nvSpPr>
          <p:cNvPr id="159768" name="Text Box 24"/>
          <p:cNvSpPr txBox="1">
            <a:spLocks noChangeArrowheads="1"/>
          </p:cNvSpPr>
          <p:nvPr/>
        </p:nvSpPr>
        <p:spPr bwMode="auto">
          <a:xfrm>
            <a:off x="7543800" y="3276600"/>
            <a:ext cx="914400" cy="396875"/>
          </a:xfrm>
          <a:prstGeom prst="rect">
            <a:avLst/>
          </a:prstGeom>
          <a:noFill/>
          <a:ln w="9525">
            <a:noFill/>
            <a:miter lim="800000"/>
            <a:headEnd/>
            <a:tailEnd/>
          </a:ln>
          <a:effectLst/>
        </p:spPr>
        <p:txBody>
          <a:bodyPr>
            <a:spAutoFit/>
          </a:bodyPr>
          <a:lstStyle/>
          <a:p>
            <a:pPr eaLnBrk="0" hangingPunct="0">
              <a:spcBef>
                <a:spcPct val="50000"/>
              </a:spcBef>
            </a:pPr>
            <a:r>
              <a:rPr lang="en-US" sz="2000">
                <a:latin typeface="Arial Black" pitchFamily="34" charset="0"/>
              </a:rPr>
              <a:t>mati</a:t>
            </a:r>
          </a:p>
        </p:txBody>
      </p:sp>
      <p:sp>
        <p:nvSpPr>
          <p:cNvPr id="159769" name="Text Box 25"/>
          <p:cNvSpPr txBox="1">
            <a:spLocks noChangeArrowheads="1"/>
          </p:cNvSpPr>
          <p:nvPr/>
        </p:nvSpPr>
        <p:spPr bwMode="auto">
          <a:xfrm>
            <a:off x="1447800" y="6172200"/>
            <a:ext cx="6781800" cy="395288"/>
          </a:xfrm>
          <a:prstGeom prst="rect">
            <a:avLst/>
          </a:prstGeom>
          <a:noFill/>
          <a:ln w="28575">
            <a:solidFill>
              <a:schemeClr val="tx1"/>
            </a:solidFill>
            <a:miter lim="800000"/>
            <a:headEnd/>
            <a:tailEnd/>
          </a:ln>
          <a:effectLst/>
        </p:spPr>
        <p:txBody>
          <a:bodyPr>
            <a:spAutoFit/>
          </a:bodyPr>
          <a:lstStyle/>
          <a:p>
            <a:pPr algn="ctr">
              <a:spcBef>
                <a:spcPct val="50000"/>
              </a:spcBef>
            </a:pPr>
            <a:r>
              <a:rPr lang="en-US">
                <a:latin typeface="Arial" charset="0"/>
              </a:rPr>
              <a:t>Health economic, law environment  study</a:t>
            </a:r>
          </a:p>
        </p:txBody>
      </p:sp>
      <p:sp>
        <p:nvSpPr>
          <p:cNvPr id="159770" name="Text Box 26"/>
          <p:cNvSpPr txBox="1">
            <a:spLocks noChangeArrowheads="1"/>
          </p:cNvSpPr>
          <p:nvPr/>
        </p:nvSpPr>
        <p:spPr bwMode="auto">
          <a:xfrm>
            <a:off x="228600" y="228600"/>
            <a:ext cx="2743200" cy="1314450"/>
          </a:xfrm>
          <a:prstGeom prst="rect">
            <a:avLst/>
          </a:prstGeom>
          <a:solidFill>
            <a:srgbClr val="000000"/>
          </a:solidFill>
          <a:ln w="9525">
            <a:noFill/>
            <a:miter lim="800000"/>
            <a:headEnd/>
            <a:tailEnd/>
          </a:ln>
          <a:effectLst/>
        </p:spPr>
        <p:txBody>
          <a:bodyPr>
            <a:spAutoFit/>
          </a:bodyPr>
          <a:lstStyle/>
          <a:p>
            <a:pPr>
              <a:spcBef>
                <a:spcPct val="50000"/>
              </a:spcBef>
            </a:pPr>
            <a:r>
              <a:rPr lang="en-US" sz="1600" b="1">
                <a:latin typeface="Times New Roman" pitchFamily="18" charset="0"/>
              </a:rPr>
              <a:t>SPEKTRUM PENELITIAN KESEHATAN BERDASARKAN PERJALANAN ALAMIAH  PENYAKIT</a:t>
            </a:r>
          </a:p>
        </p:txBody>
      </p:sp>
      <p:sp>
        <p:nvSpPr>
          <p:cNvPr id="159773" name="Text Box 29"/>
          <p:cNvSpPr txBox="1">
            <a:spLocks noChangeArrowheads="1"/>
          </p:cNvSpPr>
          <p:nvPr/>
        </p:nvSpPr>
        <p:spPr bwMode="auto">
          <a:xfrm>
            <a:off x="1600200" y="4572000"/>
            <a:ext cx="1600200" cy="274638"/>
          </a:xfrm>
          <a:prstGeom prst="rect">
            <a:avLst/>
          </a:prstGeom>
          <a:noFill/>
          <a:ln w="9525">
            <a:noFill/>
            <a:miter lim="800000"/>
            <a:headEnd/>
            <a:tailEnd/>
          </a:ln>
          <a:effectLst/>
        </p:spPr>
        <p:txBody>
          <a:bodyPr>
            <a:spAutoFit/>
          </a:bodyPr>
          <a:lstStyle/>
          <a:p>
            <a:pPr>
              <a:spcBef>
                <a:spcPct val="50000"/>
              </a:spcBef>
            </a:pPr>
            <a:r>
              <a:rPr lang="en-US" sz="1200">
                <a:latin typeface="Times New Roman" pitchFamily="18" charset="0"/>
              </a:rPr>
              <a:t>Skrining faktor risiko</a:t>
            </a:r>
          </a:p>
        </p:txBody>
      </p:sp>
      <p:sp>
        <p:nvSpPr>
          <p:cNvPr id="159774" name="Text Box 30"/>
          <p:cNvSpPr txBox="1">
            <a:spLocks noChangeArrowheads="1"/>
          </p:cNvSpPr>
          <p:nvPr/>
        </p:nvSpPr>
        <p:spPr bwMode="auto">
          <a:xfrm>
            <a:off x="3733800" y="4572000"/>
            <a:ext cx="685800" cy="549275"/>
          </a:xfrm>
          <a:prstGeom prst="rect">
            <a:avLst/>
          </a:prstGeom>
          <a:noFill/>
          <a:ln w="9525">
            <a:noFill/>
            <a:miter lim="800000"/>
            <a:headEnd/>
            <a:tailEnd/>
          </a:ln>
          <a:effectLst/>
        </p:spPr>
        <p:txBody>
          <a:bodyPr>
            <a:spAutoFit/>
          </a:bodyPr>
          <a:lstStyle/>
          <a:p>
            <a:pPr>
              <a:spcBef>
                <a:spcPct val="50000"/>
              </a:spcBef>
            </a:pPr>
            <a:r>
              <a:rPr lang="en-US" sz="1000">
                <a:latin typeface="Times New Roman" pitchFamily="18" charset="0"/>
              </a:rPr>
              <a:t>Skrining deteksi dini</a:t>
            </a:r>
          </a:p>
        </p:txBody>
      </p:sp>
      <p:sp>
        <p:nvSpPr>
          <p:cNvPr id="159775" name="Text Box 31"/>
          <p:cNvSpPr txBox="1">
            <a:spLocks noChangeArrowheads="1"/>
          </p:cNvSpPr>
          <p:nvPr/>
        </p:nvSpPr>
        <p:spPr bwMode="auto">
          <a:xfrm>
            <a:off x="4876800" y="4572000"/>
            <a:ext cx="838200" cy="549275"/>
          </a:xfrm>
          <a:prstGeom prst="rect">
            <a:avLst/>
          </a:prstGeom>
          <a:noFill/>
          <a:ln w="9525">
            <a:noFill/>
            <a:miter lim="800000"/>
            <a:headEnd/>
            <a:tailEnd/>
          </a:ln>
          <a:effectLst/>
        </p:spPr>
        <p:txBody>
          <a:bodyPr>
            <a:spAutoFit/>
          </a:bodyPr>
          <a:lstStyle/>
          <a:p>
            <a:pPr>
              <a:spcBef>
                <a:spcPct val="50000"/>
              </a:spcBef>
            </a:pPr>
            <a:r>
              <a:rPr lang="en-US" sz="1000">
                <a:latin typeface="Times New Roman" pitchFamily="18" charset="0"/>
              </a:rPr>
              <a:t>Skrining diagnosis dini</a:t>
            </a:r>
          </a:p>
        </p:txBody>
      </p:sp>
      <p:sp>
        <p:nvSpPr>
          <p:cNvPr id="159776" name="Text Box 32"/>
          <p:cNvSpPr txBox="1">
            <a:spLocks noChangeArrowheads="1"/>
          </p:cNvSpPr>
          <p:nvPr/>
        </p:nvSpPr>
        <p:spPr bwMode="auto">
          <a:xfrm>
            <a:off x="152400" y="3276600"/>
            <a:ext cx="914400" cy="2781300"/>
          </a:xfrm>
          <a:prstGeom prst="rect">
            <a:avLst/>
          </a:prstGeom>
          <a:solidFill>
            <a:srgbClr val="07080F"/>
          </a:solidFill>
          <a:ln w="9525">
            <a:noFill/>
            <a:miter lim="800000"/>
            <a:headEnd/>
            <a:tailEnd/>
          </a:ln>
          <a:effectLst/>
        </p:spPr>
        <p:txBody>
          <a:bodyPr>
            <a:spAutoFit/>
          </a:bodyPr>
          <a:lstStyle/>
          <a:p>
            <a:pPr>
              <a:spcBef>
                <a:spcPct val="50000"/>
              </a:spcBef>
            </a:pPr>
            <a:r>
              <a:rPr lang="en-US" sz="1600">
                <a:solidFill>
                  <a:srgbClr val="FFFF00"/>
                </a:solidFill>
              </a:rPr>
              <a:t>PENELITIAN KESEHATAN FOKUS ASPEK TERTENTU </a:t>
            </a:r>
            <a:r>
              <a:rPr lang="en-US" sz="1600">
                <a:solidFill>
                  <a:srgbClr val="FFFF00"/>
                </a:solidFill>
                <a:sym typeface="Wingdings" pitchFamily="2" charset="2"/>
              </a:rPr>
              <a:t> MASALAH FOKUS</a:t>
            </a:r>
            <a:endParaRPr lang="en-US" sz="1600">
              <a:solidFill>
                <a:srgbClr val="FFFF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108</TotalTime>
  <Words>1586</Words>
  <Application>Microsoft Office PowerPoint</Application>
  <PresentationFormat>On-screen Show (4:3)</PresentationFormat>
  <Paragraphs>268</Paragraphs>
  <Slides>35</Slides>
  <Notes>9</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Apex</vt:lpstr>
      <vt:lpstr>Slide 1</vt:lpstr>
      <vt:lpstr>Slide 2</vt:lpstr>
      <vt:lpstr>Slide 3</vt:lpstr>
      <vt:lpstr>CIRI SPESIFIK ILMU PENGETAHUAN</vt:lpstr>
      <vt:lpstr>PROSES PENELITIAN</vt:lpstr>
      <vt:lpstr>Slide 6</vt:lpstr>
      <vt:lpstr>Tahapan proses penelitian</vt:lpstr>
      <vt:lpstr>MASALAH PENELITIAN</vt:lpstr>
      <vt:lpstr>Slide 9</vt:lpstr>
      <vt:lpstr>Sumber informasi masalah penelitian</vt:lpstr>
      <vt:lpstr>Slide 11</vt:lpstr>
      <vt:lpstr>Slide 12</vt:lpstr>
      <vt:lpstr>Slide 13</vt:lpstr>
      <vt:lpstr>Slide 14</vt:lpstr>
      <vt:lpstr>Kriteria Prioritas Kelayakan Masalah, sebagai pertimbangan menyusun latar belakang :</vt:lpstr>
      <vt:lpstr>Uraian Dlm Latar belakang</vt:lpstr>
      <vt:lpstr>Slide 17</vt:lpstr>
      <vt:lpstr>PEDOMAN PENYUSUNAN    RUMUSAN MASALAH (research question) PENELITIAN EKSPLANATORY</vt:lpstr>
      <vt:lpstr>LANGKAH-LANGKAH PERUMUSAN MASALAH</vt:lpstr>
      <vt:lpstr>LANGKAH-LANGKAH PERUMUSAN MASALAH</vt:lpstr>
      <vt:lpstr>    PROSES PERUMUSAN MASALAH</vt:lpstr>
      <vt:lpstr>FINER</vt:lpstr>
      <vt:lpstr>TUJUAN PENELITIAN  : suatu indikasi kearah mana, atau data(informasi apa yg akan dicari mell penelitian Dirumuskan dalam bentuk pernyataan yg kongkrit, dpt diamati(observable) dan dapat diukur (measureable)  (OUTPUT)</vt:lpstr>
      <vt:lpstr>PENDAHULUAN   MANFAAT PENELITIAN (OUTCOME)</vt:lpstr>
      <vt:lpstr>BOBOT PENELITIAN</vt:lpstr>
      <vt:lpstr>BOBOT PENELITIAN (lanjutan)</vt:lpstr>
      <vt:lpstr> </vt:lpstr>
      <vt:lpstr> </vt:lpstr>
      <vt:lpstr> </vt:lpstr>
      <vt:lpstr>Slide 30</vt:lpstr>
      <vt:lpstr>Slide 31</vt:lpstr>
      <vt:lpstr>Slide 32</vt:lpstr>
      <vt:lpstr>Slide 33</vt:lpstr>
      <vt:lpstr>PUSTAKA </vt:lpstr>
      <vt:lpstr>Slide 35</vt:lpstr>
    </vt:vector>
  </TitlesOfParts>
  <Company>semarang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Titiek Sumarawati</dc:creator>
  <cp:lastModifiedBy>Titiek Sumarawati</cp:lastModifiedBy>
  <cp:revision>11</cp:revision>
  <dcterms:created xsi:type="dcterms:W3CDTF">2013-03-28T09:02:15Z</dcterms:created>
  <dcterms:modified xsi:type="dcterms:W3CDTF">2013-03-28T10:50:27Z</dcterms:modified>
</cp:coreProperties>
</file>