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7" r:id="rId3"/>
    <p:sldId id="258" r:id="rId4"/>
    <p:sldId id="299" r:id="rId5"/>
    <p:sldId id="300" r:id="rId6"/>
    <p:sldId id="301" r:id="rId7"/>
    <p:sldId id="259" r:id="rId8"/>
    <p:sldId id="303" r:id="rId9"/>
    <p:sldId id="273" r:id="rId10"/>
    <p:sldId id="274" r:id="rId11"/>
    <p:sldId id="275" r:id="rId12"/>
    <p:sldId id="293" r:id="rId13"/>
    <p:sldId id="294" r:id="rId14"/>
    <p:sldId id="305" r:id="rId15"/>
    <p:sldId id="295" r:id="rId16"/>
    <p:sldId id="297" r:id="rId17"/>
    <p:sldId id="298" r:id="rId18"/>
    <p:sldId id="276" r:id="rId19"/>
    <p:sldId id="302" r:id="rId20"/>
    <p:sldId id="277" r:id="rId21"/>
    <p:sldId id="261" r:id="rId22"/>
    <p:sldId id="263" r:id="rId23"/>
    <p:sldId id="262" r:id="rId24"/>
    <p:sldId id="264" r:id="rId25"/>
    <p:sldId id="279" r:id="rId26"/>
    <p:sldId id="306" r:id="rId27"/>
    <p:sldId id="307" r:id="rId28"/>
    <p:sldId id="265" r:id="rId29"/>
    <p:sldId id="266" r:id="rId30"/>
    <p:sldId id="278" r:id="rId31"/>
    <p:sldId id="267" r:id="rId32"/>
    <p:sldId id="268" r:id="rId33"/>
    <p:sldId id="269" r:id="rId34"/>
    <p:sldId id="270"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 id="292" r:id="rId4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jpe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650" name="Group 2"/>
          <p:cNvGrpSpPr>
            <a:grpSpLocks/>
          </p:cNvGrpSpPr>
          <p:nvPr/>
        </p:nvGrpSpPr>
        <p:grpSpPr bwMode="auto">
          <a:xfrm>
            <a:off x="3800475" y="1789113"/>
            <a:ext cx="5340350" cy="5056187"/>
            <a:chOff x="2394" y="1127"/>
            <a:chExt cx="3364" cy="3185"/>
          </a:xfrm>
        </p:grpSpPr>
        <p:sp>
          <p:nvSpPr>
            <p:cNvPr id="27651"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2"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7653"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4"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55"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6"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7"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8"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59"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60"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1"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2"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id-ID"/>
            </a:p>
          </p:txBody>
        </p:sp>
        <p:sp>
          <p:nvSpPr>
            <p:cNvPr id="27663"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sp>
          <p:nvSpPr>
            <p:cNvPr id="27664"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5"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6"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7"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8"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69"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0"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1"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sp>
          <p:nvSpPr>
            <p:cNvPr id="27672"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3"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4"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5"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id-ID"/>
            </a:p>
          </p:txBody>
        </p:sp>
        <p:sp>
          <p:nvSpPr>
            <p:cNvPr id="27676"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7677"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id-ID"/>
            </a:p>
          </p:txBody>
        </p:sp>
        <p:sp>
          <p:nvSpPr>
            <p:cNvPr id="27678"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79"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7680"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id-ID"/>
            </a:p>
          </p:txBody>
        </p:sp>
        <p:sp>
          <p:nvSpPr>
            <p:cNvPr id="27681"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7682"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7683"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id-ID"/>
            </a:p>
          </p:txBody>
        </p:sp>
        <p:sp>
          <p:nvSpPr>
            <p:cNvPr id="27684"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grpSp>
      <p:sp>
        <p:nvSpPr>
          <p:cNvPr id="27685" name="Rectangle 37"/>
          <p:cNvSpPr>
            <a:spLocks noGrp="1" noChangeArrowheads="1"/>
          </p:cNvSpPr>
          <p:nvPr>
            <p:ph type="dt" sz="half" idx="2"/>
          </p:nvPr>
        </p:nvSpPr>
        <p:spPr/>
        <p:txBody>
          <a:bodyPr/>
          <a:lstStyle>
            <a:lvl1pPr>
              <a:defRPr/>
            </a:lvl1pPr>
          </a:lstStyle>
          <a:p>
            <a:endParaRPr lang="en-US"/>
          </a:p>
        </p:txBody>
      </p:sp>
      <p:sp>
        <p:nvSpPr>
          <p:cNvPr id="27686" name="Rectangle 38"/>
          <p:cNvSpPr>
            <a:spLocks noGrp="1" noChangeArrowheads="1"/>
          </p:cNvSpPr>
          <p:nvPr>
            <p:ph type="ftr" sz="quarter" idx="3"/>
          </p:nvPr>
        </p:nvSpPr>
        <p:spPr/>
        <p:txBody>
          <a:bodyPr/>
          <a:lstStyle>
            <a:lvl1pPr>
              <a:defRPr/>
            </a:lvl1pPr>
          </a:lstStyle>
          <a:p>
            <a:endParaRPr lang="en-US"/>
          </a:p>
        </p:txBody>
      </p:sp>
      <p:sp>
        <p:nvSpPr>
          <p:cNvPr id="2768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688"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27689" name="Rectangle 41"/>
          <p:cNvSpPr>
            <a:spLocks noGrp="1" noChangeArrowheads="1"/>
          </p:cNvSpPr>
          <p:nvPr>
            <p:ph type="sldNum" sz="quarter" idx="4"/>
          </p:nvPr>
        </p:nvSpPr>
        <p:spPr/>
        <p:txBody>
          <a:bodyPr/>
          <a:lstStyle>
            <a:lvl1pPr>
              <a:defRPr/>
            </a:lvl1pPr>
          </a:lstStyle>
          <a:p>
            <a:fld id="{69F45083-9B87-4DF2-A167-9663952F724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6483BE6-CF21-4F1F-B3A3-2D0DA30334A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2A23412-94C5-4D6B-B341-1E324008B5D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id-ID"/>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Date Placeholder 5"/>
          <p:cNvSpPr>
            <a:spLocks noGrp="1"/>
          </p:cNvSpPr>
          <p:nvPr>
            <p:ph type="dt" sz="half" idx="10"/>
          </p:nvPr>
        </p:nvSpPr>
        <p:spPr>
          <a:xfrm>
            <a:off x="457200" y="6278563"/>
            <a:ext cx="2133600" cy="457200"/>
          </a:xfrm>
        </p:spPr>
        <p:txBody>
          <a:bodyPr/>
          <a:lstStyle>
            <a:lvl1pPr>
              <a:defRPr/>
            </a:lvl1pPr>
          </a:lstStyle>
          <a:p>
            <a:endParaRPr lang="en-US"/>
          </a:p>
        </p:txBody>
      </p:sp>
      <p:sp>
        <p:nvSpPr>
          <p:cNvPr id="7" name="Footer Placeholder 6"/>
          <p:cNvSpPr>
            <a:spLocks noGrp="1"/>
          </p:cNvSpPr>
          <p:nvPr>
            <p:ph type="ftr" sz="quarter" idx="11"/>
          </p:nvPr>
        </p:nvSpPr>
        <p:spPr>
          <a:xfrm>
            <a:off x="3124200" y="6278563"/>
            <a:ext cx="28956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6553200" y="6278563"/>
            <a:ext cx="2133600" cy="457200"/>
          </a:xfrm>
        </p:spPr>
        <p:txBody>
          <a:bodyPr/>
          <a:lstStyle>
            <a:lvl1pPr>
              <a:defRPr/>
            </a:lvl1pPr>
          </a:lstStyle>
          <a:p>
            <a:fld id="{B16E7E8E-F41A-4F77-9439-F33C2E5FC6E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907B767-8F38-462E-9250-F4A2DBACEC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897E9B-F298-4F48-8276-A32B28B411C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85CCDAC-9ACF-42A8-9E32-C3EBE6FA265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9448E4C-010F-4051-8477-13D26ED884F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E82A2A6-F1A6-4312-B41A-019E69344AC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A75B90B-DD95-4EE6-9E2E-888BE71A873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638C4C6-6680-4D02-96B2-85821BCF6CD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AF5D551-B050-4139-A218-F33A19EFD6C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26626" name="Group 2"/>
          <p:cNvGrpSpPr>
            <a:grpSpLocks/>
          </p:cNvGrpSpPr>
          <p:nvPr/>
        </p:nvGrpSpPr>
        <p:grpSpPr bwMode="auto">
          <a:xfrm>
            <a:off x="3800475" y="1789113"/>
            <a:ext cx="5340350" cy="5056187"/>
            <a:chOff x="2394" y="1127"/>
            <a:chExt cx="3364" cy="3185"/>
          </a:xfrm>
        </p:grpSpPr>
        <p:sp>
          <p:nvSpPr>
            <p:cNvPr id="2662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2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662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0"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3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36"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37"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38"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id-ID"/>
            </a:p>
          </p:txBody>
        </p:sp>
        <p:sp>
          <p:nvSpPr>
            <p:cNvPr id="26639"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sp>
          <p:nvSpPr>
            <p:cNvPr id="26640"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1"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2"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3"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4"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5"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6"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7"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sp>
          <p:nvSpPr>
            <p:cNvPr id="26648"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49"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50"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5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id-ID"/>
            </a:p>
          </p:txBody>
        </p:sp>
        <p:sp>
          <p:nvSpPr>
            <p:cNvPr id="2665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665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id-ID"/>
            </a:p>
          </p:txBody>
        </p:sp>
        <p:sp>
          <p:nvSpPr>
            <p:cNvPr id="26654"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55"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id-ID"/>
            </a:p>
          </p:txBody>
        </p:sp>
        <p:sp>
          <p:nvSpPr>
            <p:cNvPr id="2665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id-ID"/>
            </a:p>
          </p:txBody>
        </p:sp>
        <p:sp>
          <p:nvSpPr>
            <p:cNvPr id="2665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id-ID"/>
            </a:p>
          </p:txBody>
        </p:sp>
        <p:sp>
          <p:nvSpPr>
            <p:cNvPr id="2665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id-ID"/>
            </a:p>
          </p:txBody>
        </p:sp>
        <p:sp>
          <p:nvSpPr>
            <p:cNvPr id="26659"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id-ID"/>
            </a:p>
          </p:txBody>
        </p:sp>
        <p:sp>
          <p:nvSpPr>
            <p:cNvPr id="26660"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id-ID"/>
            </a:p>
          </p:txBody>
        </p:sp>
      </p:grpSp>
      <p:sp>
        <p:nvSpPr>
          <p:cNvPr id="26661"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6662"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63"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26664"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p>
        </p:txBody>
      </p:sp>
      <p:sp>
        <p:nvSpPr>
          <p:cNvPr id="26665"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EE5E6E27-6462-405C-9E72-51B392268991}"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1.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7.wmf"/><Relationship Id="rId11" Type="http://schemas.openxmlformats.org/officeDocument/2006/relationships/image" Target="../media/image9.jpeg"/><Relationship Id="rId5" Type="http://schemas.openxmlformats.org/officeDocument/2006/relationships/oleObject" Target="../embeddings/oleObject2.bin"/><Relationship Id="rId10" Type="http://schemas.openxmlformats.org/officeDocument/2006/relationships/image" Target="../media/image10.wmf"/><Relationship Id="rId4" Type="http://schemas.openxmlformats.org/officeDocument/2006/relationships/image" Target="../media/image6.wmf"/><Relationship Id="rId9" Type="http://schemas.openxmlformats.org/officeDocument/2006/relationships/oleObject" Target="../embeddings/oleObject4.bin"/></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smtClean="0"/>
              <a:t> </a:t>
            </a:r>
            <a:r>
              <a:rPr lang="en-US" dirty="0"/>
              <a:t>CRITICAL APPRAISAL</a:t>
            </a:r>
          </a:p>
        </p:txBody>
      </p:sp>
      <p:sp>
        <p:nvSpPr>
          <p:cNvPr id="2051" name="Rectangle 3"/>
          <p:cNvSpPr>
            <a:spLocks noGrp="1" noChangeArrowheads="1"/>
          </p:cNvSpPr>
          <p:nvPr>
            <p:ph type="subTitle" idx="1"/>
          </p:nvPr>
        </p:nvSpPr>
        <p:spPr>
          <a:xfrm>
            <a:off x="1371600" y="4343400"/>
            <a:ext cx="6400800" cy="1524000"/>
          </a:xfrm>
        </p:spPr>
        <p:txBody>
          <a:bodyPr/>
          <a:lstStyle/>
          <a:p>
            <a:pPr>
              <a:lnSpc>
                <a:spcPct val="90000"/>
              </a:lnSpc>
            </a:pPr>
            <a:r>
              <a:rPr lang="en-US"/>
              <a:t>Endang Lestari</a:t>
            </a:r>
          </a:p>
          <a:p>
            <a:pPr>
              <a:lnSpc>
                <a:spcPct val="90000"/>
              </a:lnSpc>
            </a:pPr>
            <a:endParaRPr lang="en-US"/>
          </a:p>
          <a:p>
            <a:pPr>
              <a:lnSpc>
                <a:spcPct val="90000"/>
              </a:lnSpc>
            </a:pPr>
            <a:r>
              <a:rPr lang="en-US" sz="2000"/>
              <a:t>Bag. Pendidikan Kedokteran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Penilaian</a:t>
            </a:r>
            <a:r>
              <a:rPr lang="en-US" dirty="0" smtClean="0"/>
              <a:t> </a:t>
            </a:r>
            <a:r>
              <a:rPr lang="en-US" dirty="0" err="1" smtClean="0"/>
              <a:t>pentingnya</a:t>
            </a:r>
            <a:r>
              <a:rPr lang="en-US" dirty="0" smtClean="0"/>
              <a:t> </a:t>
            </a:r>
            <a:r>
              <a:rPr lang="en-US" dirty="0" err="1" smtClean="0"/>
              <a:t>uji</a:t>
            </a:r>
            <a:r>
              <a:rPr lang="en-US" dirty="0" smtClean="0"/>
              <a:t> </a:t>
            </a:r>
            <a:r>
              <a:rPr lang="en-US" dirty="0" err="1" smtClean="0"/>
              <a:t>diagnostik</a:t>
            </a:r>
            <a:r>
              <a:rPr lang="en-US" dirty="0" smtClean="0"/>
              <a:t> (</a:t>
            </a:r>
            <a:r>
              <a:rPr lang="en-US" dirty="0" err="1" smtClean="0"/>
              <a:t>lihat</a:t>
            </a:r>
            <a:r>
              <a:rPr lang="en-US" dirty="0" smtClean="0"/>
              <a:t> result)</a:t>
            </a:r>
            <a:endParaRPr lang="id-ID" dirty="0"/>
          </a:p>
        </p:txBody>
      </p:sp>
      <p:sp>
        <p:nvSpPr>
          <p:cNvPr id="3" name="Content Placeholder 2"/>
          <p:cNvSpPr>
            <a:spLocks noGrp="1"/>
          </p:cNvSpPr>
          <p:nvPr>
            <p:ph idx="1"/>
          </p:nvPr>
        </p:nvSpPr>
        <p:spPr/>
        <p:txBody>
          <a:bodyPr/>
          <a:lstStyle/>
          <a:p>
            <a:r>
              <a:rPr lang="id-ID" dirty="0" smtClean="0"/>
              <a:t>Penilaian pentingnya hasil uji diagnostik</a:t>
            </a:r>
          </a:p>
          <a:p>
            <a:endParaRPr lang="id-ID" dirty="0"/>
          </a:p>
          <a:p>
            <a:endParaRPr lang="id-ID" dirty="0" smtClean="0"/>
          </a:p>
          <a:p>
            <a:endParaRPr lang="id-ID" dirty="0"/>
          </a:p>
          <a:p>
            <a:pPr>
              <a:buNone/>
            </a:pPr>
            <a:endParaRPr lang="id-ID" dirty="0" smtClean="0"/>
          </a:p>
          <a:p>
            <a:endParaRPr lang="id-ID" dirty="0" smtClean="0"/>
          </a:p>
          <a:p>
            <a:pPr lvl="1"/>
            <a:endParaRPr lang="id-ID" dirty="0"/>
          </a:p>
        </p:txBody>
      </p:sp>
      <p:pic>
        <p:nvPicPr>
          <p:cNvPr id="28674" name="Picture 2"/>
          <p:cNvPicPr>
            <a:picLocks noChangeAspect="1" noChangeArrowheads="1"/>
          </p:cNvPicPr>
          <p:nvPr/>
        </p:nvPicPr>
        <p:blipFill>
          <a:blip r:embed="rId2"/>
          <a:srcRect/>
          <a:stretch>
            <a:fillRect/>
          </a:stretch>
        </p:blipFill>
        <p:spPr bwMode="auto">
          <a:xfrm>
            <a:off x="457200" y="2362200"/>
            <a:ext cx="7886700" cy="3429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987925"/>
          </a:xfrm>
        </p:spPr>
        <p:txBody>
          <a:bodyPr/>
          <a:lstStyle/>
          <a:p>
            <a:pPr>
              <a:buNone/>
            </a:pPr>
            <a:r>
              <a:rPr lang="id-ID" sz="2400" dirty="0" smtClean="0"/>
              <a:t>Dari tabel tersebut dapat dihitung sebagai berikut:</a:t>
            </a:r>
          </a:p>
          <a:p>
            <a:r>
              <a:rPr lang="id-ID" sz="2400" dirty="0" smtClean="0"/>
              <a:t>Sensitivitas: a/(a+c)</a:t>
            </a:r>
          </a:p>
          <a:p>
            <a:r>
              <a:rPr lang="id-ID" sz="2400" dirty="0" smtClean="0"/>
              <a:t>Spesifitas: d/(b+d)</a:t>
            </a:r>
          </a:p>
          <a:p>
            <a:r>
              <a:rPr lang="id-ID" sz="2400" dirty="0" smtClean="0"/>
              <a:t>Nilai prediksi positif : a/a+b</a:t>
            </a:r>
          </a:p>
          <a:p>
            <a:r>
              <a:rPr lang="id-ID" sz="2400" dirty="0" smtClean="0"/>
              <a:t>Nilai prediksi negatif: d/ c+d</a:t>
            </a:r>
          </a:p>
          <a:p>
            <a:r>
              <a:rPr lang="en-US" sz="2400" dirty="0" err="1" smtClean="0"/>
              <a:t>Likehood</a:t>
            </a:r>
            <a:r>
              <a:rPr lang="en-US" sz="2400" dirty="0" smtClean="0"/>
              <a:t> ratio</a:t>
            </a:r>
            <a:r>
              <a:rPr lang="id-ID" sz="2400" dirty="0" smtClean="0"/>
              <a:t> positif: sensitivitas/ (1-spesifitas)</a:t>
            </a:r>
          </a:p>
          <a:p>
            <a:r>
              <a:rPr lang="en-US" sz="2400" dirty="0" err="1" smtClean="0"/>
              <a:t>Likehood</a:t>
            </a:r>
            <a:r>
              <a:rPr lang="en-US" sz="2400" dirty="0" smtClean="0"/>
              <a:t> ratio </a:t>
            </a:r>
            <a:r>
              <a:rPr lang="id-ID" sz="2400" dirty="0" smtClean="0"/>
              <a:t>negatif: (1-sensitivitas)/spesivitas</a:t>
            </a:r>
          </a:p>
          <a:p>
            <a:r>
              <a:rPr lang="id-ID" sz="2400" dirty="0" smtClean="0"/>
              <a:t>Prevalens (pretest probability): (a+c)/(a+b+c+d)</a:t>
            </a:r>
          </a:p>
          <a:p>
            <a:r>
              <a:rPr lang="id-ID" sz="2400" dirty="0" smtClean="0"/>
              <a:t>Prtest odds: (a+c)/(b+d)</a:t>
            </a:r>
          </a:p>
          <a:p>
            <a:r>
              <a:rPr lang="id-ID" sz="2400" dirty="0" smtClean="0"/>
              <a:t>Post-test odds:  pretest odds x rasio kemungkin</a:t>
            </a:r>
            <a:endParaRPr lang="id-ID"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368925"/>
          </a:xfrm>
        </p:spPr>
        <p:txBody>
          <a:bodyPr/>
          <a:lstStyle/>
          <a:p>
            <a:r>
              <a:rPr lang="id-ID" sz="2800" b="1" dirty="0" smtClean="0"/>
              <a:t>Sensitifitas</a:t>
            </a:r>
            <a:r>
              <a:rPr lang="id-ID" sz="2800" dirty="0" smtClean="0"/>
              <a:t> berhubungan dengan kemampuan alat diagnostik untuk mendapatkan hasil </a:t>
            </a:r>
            <a:r>
              <a:rPr lang="id-ID" sz="2800" b="1" dirty="0" smtClean="0"/>
              <a:t>pos</a:t>
            </a:r>
            <a:r>
              <a:rPr lang="en-US" sz="2800" b="1" dirty="0" err="1" smtClean="0"/>
              <a:t>i</a:t>
            </a:r>
            <a:r>
              <a:rPr lang="id-ID" sz="2800" b="1" dirty="0" smtClean="0"/>
              <a:t>tif pasti</a:t>
            </a:r>
            <a:endParaRPr lang="en-US" sz="2800" b="1" dirty="0" smtClean="0"/>
          </a:p>
          <a:p>
            <a:r>
              <a:rPr lang="id-ID" sz="2800" b="1" dirty="0" smtClean="0"/>
              <a:t>Spe</a:t>
            </a:r>
            <a:r>
              <a:rPr lang="en-US" sz="2800" b="1" dirty="0" smtClean="0"/>
              <a:t>s</a:t>
            </a:r>
            <a:r>
              <a:rPr lang="id-ID" sz="2800" b="1" dirty="0" smtClean="0"/>
              <a:t>ifisitas</a:t>
            </a:r>
            <a:r>
              <a:rPr lang="id-ID" sz="2800" dirty="0" smtClean="0"/>
              <a:t> berhubungan dengan kemampuan alat uji diagnostik untuk mengidentifkasi </a:t>
            </a:r>
            <a:r>
              <a:rPr lang="id-ID" sz="2800" b="1" dirty="0" smtClean="0"/>
              <a:t>negatif pasti</a:t>
            </a:r>
            <a:endParaRPr lang="en-US" sz="2800" b="1" dirty="0" smtClean="0"/>
          </a:p>
          <a:p>
            <a:r>
              <a:rPr lang="id-ID" sz="2800" dirty="0" smtClean="0"/>
              <a:t>Prevalence adalah proporsi kasus yang sakit dalam suatu populasi pada suatu saat atau kurun waktu. </a:t>
            </a:r>
            <a:endParaRPr lang="en-US" sz="2800" dirty="0" smtClean="0"/>
          </a:p>
          <a:p>
            <a:r>
              <a:rPr lang="id-ID" sz="2800" dirty="0" smtClean="0"/>
              <a:t>Pada prevalen</a:t>
            </a:r>
            <a:r>
              <a:rPr lang="en-US" sz="2800" dirty="0" err="1" smtClean="0"/>
              <a:t>ce</a:t>
            </a:r>
            <a:r>
              <a:rPr lang="id-ID" sz="2800" dirty="0" smtClean="0"/>
              <a:t> yang </a:t>
            </a:r>
            <a:r>
              <a:rPr lang="id-ID" sz="2800" b="1" dirty="0" smtClean="0"/>
              <a:t>rendah</a:t>
            </a:r>
            <a:r>
              <a:rPr lang="en-US" sz="2800" dirty="0" smtClean="0"/>
              <a:t> </a:t>
            </a:r>
            <a:r>
              <a:rPr lang="en-US" sz="2800" dirty="0" err="1" smtClean="0"/>
              <a:t>dibutuhkan</a:t>
            </a:r>
            <a:r>
              <a:rPr lang="en-US" sz="2800" dirty="0" smtClean="0"/>
              <a:t> </a:t>
            </a:r>
            <a:r>
              <a:rPr lang="en-US" sz="2800" dirty="0" err="1" smtClean="0"/>
              <a:t>alat</a:t>
            </a:r>
            <a:r>
              <a:rPr lang="en-US" sz="2800" dirty="0" smtClean="0"/>
              <a:t> </a:t>
            </a:r>
            <a:r>
              <a:rPr lang="en-US" sz="2800" dirty="0" err="1" smtClean="0"/>
              <a:t>diagnostik</a:t>
            </a:r>
            <a:r>
              <a:rPr lang="en-US" sz="2800" dirty="0" smtClean="0"/>
              <a:t> yang </a:t>
            </a:r>
            <a:r>
              <a:rPr lang="en-US" sz="2800" b="1" dirty="0" err="1" smtClean="0"/>
              <a:t>spesifik</a:t>
            </a:r>
            <a:endParaRPr lang="en-US" sz="2800" b="1" dirty="0" smtClean="0"/>
          </a:p>
          <a:p>
            <a:r>
              <a:rPr lang="en-US" sz="2800" dirty="0" err="1" smtClean="0"/>
              <a:t>Pada</a:t>
            </a:r>
            <a:r>
              <a:rPr lang="en-US" sz="2800" dirty="0" smtClean="0"/>
              <a:t> </a:t>
            </a:r>
            <a:r>
              <a:rPr lang="id-ID" sz="2800" dirty="0" smtClean="0"/>
              <a:t>prevalens yang </a:t>
            </a:r>
            <a:r>
              <a:rPr lang="id-ID" sz="2800" b="1" dirty="0" smtClean="0"/>
              <a:t>t</a:t>
            </a:r>
            <a:r>
              <a:rPr lang="en-US" sz="2800" b="1" dirty="0" err="1" smtClean="0"/>
              <a:t>i</a:t>
            </a:r>
            <a:r>
              <a:rPr lang="id-ID" sz="2800" b="1" dirty="0" smtClean="0"/>
              <a:t>nggi </a:t>
            </a:r>
            <a:r>
              <a:rPr lang="id-ID" sz="2800" dirty="0" smtClean="0"/>
              <a:t>memerlukan </a:t>
            </a:r>
            <a:r>
              <a:rPr lang="en-US" sz="2800" dirty="0" err="1" smtClean="0"/>
              <a:t>alat</a:t>
            </a:r>
            <a:r>
              <a:rPr lang="en-US" sz="2800" dirty="0" smtClean="0"/>
              <a:t> </a:t>
            </a:r>
            <a:r>
              <a:rPr lang="en-US" sz="2800" dirty="0" err="1" smtClean="0"/>
              <a:t>diagnostik</a:t>
            </a:r>
            <a:r>
              <a:rPr lang="en-US" sz="2800" dirty="0" smtClean="0"/>
              <a:t> </a:t>
            </a:r>
            <a:r>
              <a:rPr lang="id-ID" sz="2800" dirty="0" smtClean="0"/>
              <a:t>yang </a:t>
            </a:r>
            <a:r>
              <a:rPr lang="id-ID" sz="2800" b="1" dirty="0" smtClean="0"/>
              <a:t>sensitif</a:t>
            </a:r>
            <a:endParaRPr lang="id-ID"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73725"/>
          </a:xfrm>
        </p:spPr>
        <p:txBody>
          <a:bodyPr/>
          <a:lstStyle/>
          <a:p>
            <a:r>
              <a:rPr lang="id-ID" sz="2800" dirty="0" smtClean="0"/>
              <a:t>Predictive value terdiri dari dua, yakni positve predictive value (PPV) dan negative predictive value (NPV). PPV adalah probabilitas seseorang menderita penyakit apabila uj</a:t>
            </a:r>
            <a:r>
              <a:rPr lang="en-US" sz="2800" dirty="0" err="1" smtClean="0"/>
              <a:t>i</a:t>
            </a:r>
            <a:r>
              <a:rPr lang="id-ID" sz="2800" dirty="0" smtClean="0"/>
              <a:t> dagnostiknya positif. NPV adalah probabilitas seorang tidak menderita penyakit apabila hasil ujinya negatif.</a:t>
            </a:r>
            <a:endParaRPr lang="en-US" sz="2800" dirty="0" smtClean="0"/>
          </a:p>
          <a:p>
            <a:r>
              <a:rPr lang="id-ID" sz="2800" dirty="0" smtClean="0"/>
              <a:t>LR+ memberikan informasi seberapa besar kemungkinan penyakit akan meningkat jika hasilnya positif</a:t>
            </a:r>
          </a:p>
          <a:p>
            <a:r>
              <a:rPr lang="id-ID" sz="2800" dirty="0" smtClean="0"/>
              <a:t>LR- memberikan informasi seberapa besar kemungkinan penyakit akan menurun jika hasil tes negatif.</a:t>
            </a:r>
          </a:p>
          <a:p>
            <a:endParaRPr lang="id-ID" dirty="0" smtClean="0"/>
          </a:p>
          <a:p>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11725"/>
          </a:xfrm>
        </p:spPr>
        <p:txBody>
          <a:bodyPr/>
          <a:lstStyle/>
          <a:p>
            <a:r>
              <a:rPr lang="en-US" dirty="0" smtClean="0"/>
              <a:t>LR = 1 </a:t>
            </a:r>
            <a:r>
              <a:rPr lang="en-US" dirty="0" err="1" smtClean="0"/>
              <a:t>berarti</a:t>
            </a:r>
            <a:r>
              <a:rPr lang="en-US" dirty="0" smtClean="0"/>
              <a:t> </a:t>
            </a:r>
            <a:r>
              <a:rPr lang="en-US" dirty="0" err="1" smtClean="0"/>
              <a:t>kemungkinan</a:t>
            </a:r>
            <a:r>
              <a:rPr lang="en-US" dirty="0" smtClean="0"/>
              <a:t> post-test </a:t>
            </a:r>
            <a:r>
              <a:rPr lang="en-US" dirty="0" err="1" smtClean="0"/>
              <a:t>adalah</a:t>
            </a:r>
            <a:r>
              <a:rPr lang="en-US" dirty="0" smtClean="0"/>
              <a:t> </a:t>
            </a:r>
            <a:r>
              <a:rPr lang="en-US" dirty="0" err="1" smtClean="0"/>
              <a:t>persis</a:t>
            </a:r>
            <a:r>
              <a:rPr lang="en-US" dirty="0" smtClean="0"/>
              <a:t> </a:t>
            </a:r>
            <a:r>
              <a:rPr lang="en-US" dirty="0" err="1" smtClean="0"/>
              <a:t>sama</a:t>
            </a:r>
            <a:r>
              <a:rPr lang="en-US" dirty="0" smtClean="0"/>
              <a:t> </a:t>
            </a:r>
            <a:r>
              <a:rPr lang="en-US" dirty="0" err="1" smtClean="0"/>
              <a:t>dengan</a:t>
            </a:r>
            <a:r>
              <a:rPr lang="en-US" dirty="0" smtClean="0"/>
              <a:t> </a:t>
            </a:r>
            <a:r>
              <a:rPr lang="en-US" dirty="0" err="1" smtClean="0"/>
              <a:t>probabilita</a:t>
            </a:r>
            <a:r>
              <a:rPr lang="en-US" dirty="0" smtClean="0"/>
              <a:t> pre-test</a:t>
            </a:r>
          </a:p>
          <a:p>
            <a:r>
              <a:rPr lang="en-US" dirty="0" smtClean="0"/>
              <a:t>LR&gt; 1 </a:t>
            </a:r>
            <a:r>
              <a:rPr lang="en-US" dirty="0" err="1" smtClean="0"/>
              <a:t>meningkatkan</a:t>
            </a:r>
            <a:r>
              <a:rPr lang="en-US" dirty="0" smtClean="0"/>
              <a:t> </a:t>
            </a:r>
            <a:r>
              <a:rPr lang="en-US" dirty="0" err="1" smtClean="0"/>
              <a:t>kemungkinan</a:t>
            </a:r>
            <a:r>
              <a:rPr lang="en-US" dirty="0" smtClean="0"/>
              <a:t> </a:t>
            </a:r>
            <a:r>
              <a:rPr lang="en-US" dirty="0" err="1" smtClean="0"/>
              <a:t>akan</a:t>
            </a:r>
            <a:r>
              <a:rPr lang="en-US" dirty="0" smtClean="0"/>
              <a:t> </a:t>
            </a:r>
            <a:r>
              <a:rPr lang="en-US" dirty="0" err="1" smtClean="0"/>
              <a:t>adanya</a:t>
            </a:r>
            <a:r>
              <a:rPr lang="en-US" dirty="0" smtClean="0"/>
              <a:t> </a:t>
            </a:r>
            <a:r>
              <a:rPr lang="en-US" dirty="0" err="1" smtClean="0"/>
              <a:t>penyakit</a:t>
            </a:r>
            <a:endParaRPr lang="en-US" dirty="0" smtClean="0"/>
          </a:p>
          <a:p>
            <a:r>
              <a:rPr lang="en-US" dirty="0" smtClean="0"/>
              <a:t>LR &lt;1 </a:t>
            </a:r>
            <a:r>
              <a:rPr lang="en-US" dirty="0" err="1" smtClean="0"/>
              <a:t>menurunkan</a:t>
            </a:r>
            <a:r>
              <a:rPr lang="en-US" dirty="0" smtClean="0"/>
              <a:t> </a:t>
            </a:r>
            <a:r>
              <a:rPr lang="en-US" dirty="0" err="1" smtClean="0"/>
              <a:t>probabilitas</a:t>
            </a:r>
            <a:r>
              <a:rPr lang="en-US" dirty="0" smtClean="0"/>
              <a:t> </a:t>
            </a:r>
            <a:r>
              <a:rPr lang="en-US" dirty="0" err="1" smtClean="0"/>
              <a:t>akan</a:t>
            </a:r>
            <a:r>
              <a:rPr lang="en-US" dirty="0" smtClean="0"/>
              <a:t> </a:t>
            </a:r>
            <a:r>
              <a:rPr lang="en-US" dirty="0" err="1" smtClean="0"/>
              <a:t>adanya</a:t>
            </a:r>
            <a:r>
              <a:rPr lang="en-US" dirty="0" smtClean="0"/>
              <a:t> </a:t>
            </a:r>
            <a:r>
              <a:rPr lang="en-US" dirty="0" err="1" smtClean="0"/>
              <a:t>penyakit</a:t>
            </a:r>
            <a:endParaRPr lang="id-ID" dirty="0" smtClean="0"/>
          </a:p>
          <a:p>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5125"/>
          </a:xfrm>
        </p:spPr>
        <p:txBody>
          <a:bodyPr/>
          <a:lstStyle/>
          <a:p>
            <a:r>
              <a:rPr lang="id-ID" sz="2800" b="1" dirty="0" smtClean="0"/>
              <a:t>pre-test probability</a:t>
            </a:r>
            <a:r>
              <a:rPr lang="en-US" sz="2800" b="1" dirty="0" smtClean="0"/>
              <a:t> </a:t>
            </a:r>
            <a:r>
              <a:rPr lang="id-ID" sz="2800" dirty="0" smtClean="0"/>
              <a:t>menunjukkan besarnya kemungkinan seseorang menderita penyakit berdasarkan ciri demografis dan klinis.</a:t>
            </a:r>
          </a:p>
          <a:p>
            <a:r>
              <a:rPr lang="id-ID" sz="2800" b="1" dirty="0" smtClean="0"/>
              <a:t>Pre-test odds </a:t>
            </a:r>
            <a:r>
              <a:rPr lang="id-ID" sz="2800" dirty="0" smtClean="0"/>
              <a:t>adalah besarnya kemungkinan seseorang sakit dibanding kemungkinan tdak sakit, yang dicari dengan rumus (a+c)/(b+d). Dalam analisis uji diagnosis, pre-test odds sangat pentng karena jika dikalikan dengan LR (likehood ratio) akan memberikan nilai </a:t>
            </a:r>
            <a:r>
              <a:rPr lang="id-ID" sz="2800" b="1" dirty="0" smtClean="0"/>
              <a:t>post test odds</a:t>
            </a:r>
            <a:r>
              <a:rPr lang="id-ID" sz="2800" dirty="0" smtClean="0"/>
              <a:t>.</a:t>
            </a:r>
            <a:endParaRPr lang="en-US" sz="2800" dirty="0" smtClean="0"/>
          </a:p>
          <a:p>
            <a:r>
              <a:rPr lang="id-ID" sz="2800" b="1" dirty="0" smtClean="0"/>
              <a:t>post test odds</a:t>
            </a:r>
            <a:r>
              <a:rPr lang="en-US" sz="2800" b="1" dirty="0" smtClean="0"/>
              <a:t> </a:t>
            </a:r>
            <a:r>
              <a:rPr lang="en-US" sz="2800" dirty="0" err="1" smtClean="0"/>
              <a:t>adalah</a:t>
            </a:r>
            <a:r>
              <a:rPr lang="en-US" sz="2800" dirty="0" smtClean="0"/>
              <a:t> </a:t>
            </a:r>
            <a:r>
              <a:rPr lang="en-US" sz="2800" dirty="0" err="1" smtClean="0"/>
              <a:t>nilai</a:t>
            </a:r>
            <a:r>
              <a:rPr lang="en-US" sz="2800" dirty="0" smtClean="0"/>
              <a:t> pretest odds x LR</a:t>
            </a:r>
            <a:endParaRPr lang="id-ID" sz="2800" dirty="0" smtClean="0"/>
          </a:p>
          <a:p>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Hitung</a:t>
            </a:r>
            <a:r>
              <a:rPr lang="en-US" dirty="0" smtClean="0"/>
              <a:t> </a:t>
            </a:r>
            <a:endParaRPr lang="id-ID" dirty="0"/>
          </a:p>
        </p:txBody>
      </p:sp>
      <p:sp>
        <p:nvSpPr>
          <p:cNvPr id="3" name="Content Placeholder 2"/>
          <p:cNvSpPr>
            <a:spLocks noGrp="1"/>
          </p:cNvSpPr>
          <p:nvPr>
            <p:ph idx="1"/>
          </p:nvPr>
        </p:nvSpPr>
        <p:spPr/>
        <p:txBody>
          <a:bodyPr/>
          <a:lstStyle/>
          <a:p>
            <a:r>
              <a:rPr lang="en-US" dirty="0">
                <a:effectLst/>
              </a:rPr>
              <a:t>Screen </a:t>
            </a:r>
            <a:r>
              <a:rPr lang="en-US" dirty="0" err="1">
                <a:effectLst/>
              </a:rPr>
              <a:t>tes</a:t>
            </a:r>
            <a:r>
              <a:rPr lang="en-US" dirty="0">
                <a:effectLst/>
              </a:rPr>
              <a:t> </a:t>
            </a:r>
            <a:r>
              <a:rPr lang="en-US" dirty="0" err="1">
                <a:effectLst/>
              </a:rPr>
              <a:t>dengan</a:t>
            </a:r>
            <a:r>
              <a:rPr lang="en-US" dirty="0">
                <a:effectLst/>
              </a:rPr>
              <a:t> </a:t>
            </a:r>
            <a:r>
              <a:rPr lang="en-US" dirty="0" err="1">
                <a:effectLst/>
              </a:rPr>
              <a:t>menggunakan</a:t>
            </a:r>
            <a:r>
              <a:rPr lang="en-US" dirty="0">
                <a:effectLst/>
              </a:rPr>
              <a:t> Fecal occult blood (FOB) </a:t>
            </a:r>
            <a:r>
              <a:rPr lang="en-US" dirty="0" err="1">
                <a:effectLst/>
              </a:rPr>
              <a:t>digunakan</a:t>
            </a:r>
            <a:r>
              <a:rPr lang="en-US" dirty="0">
                <a:effectLst/>
              </a:rPr>
              <a:t> </a:t>
            </a:r>
            <a:r>
              <a:rPr lang="en-US" dirty="0" err="1">
                <a:effectLst/>
              </a:rPr>
              <a:t>pada</a:t>
            </a:r>
            <a:r>
              <a:rPr lang="en-US" dirty="0">
                <a:effectLst/>
              </a:rPr>
              <a:t> 2030 </a:t>
            </a:r>
            <a:r>
              <a:rPr lang="en-US" dirty="0" err="1">
                <a:effectLst/>
              </a:rPr>
              <a:t>pasien</a:t>
            </a:r>
            <a:r>
              <a:rPr lang="en-US" dirty="0">
                <a:effectLst/>
              </a:rPr>
              <a:t> </a:t>
            </a:r>
            <a:r>
              <a:rPr lang="en-US" dirty="0" err="1">
                <a:effectLst/>
              </a:rPr>
              <a:t>untuk</a:t>
            </a:r>
            <a:r>
              <a:rPr lang="en-US" dirty="0">
                <a:effectLst/>
              </a:rPr>
              <a:t> </a:t>
            </a:r>
            <a:r>
              <a:rPr lang="en-US" dirty="0" err="1">
                <a:effectLst/>
              </a:rPr>
              <a:t>mendeteksi</a:t>
            </a:r>
            <a:r>
              <a:rPr lang="en-US" dirty="0">
                <a:effectLst/>
              </a:rPr>
              <a:t> </a:t>
            </a:r>
            <a:r>
              <a:rPr lang="en-US" dirty="0" err="1">
                <a:effectLst/>
              </a:rPr>
              <a:t>kanker</a:t>
            </a:r>
            <a:r>
              <a:rPr lang="en-US" dirty="0">
                <a:effectLst/>
              </a:rPr>
              <a:t> colon, </a:t>
            </a:r>
            <a:r>
              <a:rPr lang="en-US" dirty="0" err="1">
                <a:effectLst/>
              </a:rPr>
              <a:t>dengan</a:t>
            </a:r>
            <a:r>
              <a:rPr lang="en-US" dirty="0">
                <a:effectLst/>
              </a:rPr>
              <a:t> </a:t>
            </a:r>
            <a:r>
              <a:rPr lang="en-US" dirty="0" err="1">
                <a:effectLst/>
              </a:rPr>
              <a:t>hasil</a:t>
            </a:r>
            <a:r>
              <a:rPr lang="en-US" dirty="0">
                <a:effectLst/>
              </a:rPr>
              <a:t> </a:t>
            </a:r>
            <a:r>
              <a:rPr lang="en-US" dirty="0" err="1">
                <a:effectLst/>
              </a:rPr>
              <a:t>sebagai</a:t>
            </a:r>
            <a:r>
              <a:rPr lang="en-US" dirty="0">
                <a:effectLst/>
              </a:rPr>
              <a:t> </a:t>
            </a:r>
            <a:r>
              <a:rPr lang="en-US" dirty="0" err="1">
                <a:effectLst/>
              </a:rPr>
              <a:t>berikut</a:t>
            </a:r>
            <a:r>
              <a:rPr lang="en-US" dirty="0">
                <a:effectLst/>
              </a:rPr>
              <a:t>: </a:t>
            </a:r>
            <a:r>
              <a:rPr lang="en-US" dirty="0" err="1">
                <a:effectLst/>
              </a:rPr>
              <a:t>pasien</a:t>
            </a:r>
            <a:r>
              <a:rPr lang="en-US" dirty="0">
                <a:effectLst/>
              </a:rPr>
              <a:t> </a:t>
            </a:r>
            <a:r>
              <a:rPr lang="en-US" dirty="0" err="1">
                <a:effectLst/>
              </a:rPr>
              <a:t>terdiagnosis</a:t>
            </a:r>
            <a:r>
              <a:rPr lang="en-US" dirty="0">
                <a:effectLst/>
              </a:rPr>
              <a:t> FOB screen test </a:t>
            </a:r>
            <a:r>
              <a:rPr lang="en-US" dirty="0" err="1">
                <a:effectLst/>
              </a:rPr>
              <a:t>dan</a:t>
            </a:r>
            <a:r>
              <a:rPr lang="en-US" dirty="0">
                <a:effectLst/>
              </a:rPr>
              <a:t> </a:t>
            </a:r>
            <a:r>
              <a:rPr lang="en-US" dirty="0" err="1">
                <a:effectLst/>
              </a:rPr>
              <a:t>menderita</a:t>
            </a:r>
            <a:r>
              <a:rPr lang="en-US" dirty="0">
                <a:effectLst/>
              </a:rPr>
              <a:t> </a:t>
            </a:r>
            <a:r>
              <a:rPr lang="en-US" dirty="0" err="1">
                <a:effectLst/>
              </a:rPr>
              <a:t>Ca</a:t>
            </a:r>
            <a:r>
              <a:rPr lang="en-US" dirty="0">
                <a:effectLst/>
              </a:rPr>
              <a:t> colon: 20 </a:t>
            </a:r>
            <a:r>
              <a:rPr lang="en-US" dirty="0" err="1">
                <a:effectLst/>
              </a:rPr>
              <a:t>dan</a:t>
            </a:r>
            <a:r>
              <a:rPr lang="en-US" dirty="0">
                <a:effectLst/>
              </a:rPr>
              <a:t> </a:t>
            </a:r>
            <a:r>
              <a:rPr lang="en-US" dirty="0" err="1">
                <a:effectLst/>
              </a:rPr>
              <a:t>tidak</a:t>
            </a:r>
            <a:r>
              <a:rPr lang="en-US" dirty="0">
                <a:effectLst/>
              </a:rPr>
              <a:t> </a:t>
            </a:r>
            <a:r>
              <a:rPr lang="en-US" dirty="0" err="1">
                <a:effectLst/>
              </a:rPr>
              <a:t>Ca</a:t>
            </a:r>
            <a:r>
              <a:rPr lang="en-US" dirty="0">
                <a:effectLst/>
              </a:rPr>
              <a:t> 180. Yang </a:t>
            </a:r>
            <a:r>
              <a:rPr lang="en-US" dirty="0" err="1">
                <a:effectLst/>
              </a:rPr>
              <a:t>tidak</a:t>
            </a:r>
            <a:r>
              <a:rPr lang="en-US" dirty="0">
                <a:effectLst/>
              </a:rPr>
              <a:t> </a:t>
            </a:r>
            <a:r>
              <a:rPr lang="en-US" dirty="0" err="1">
                <a:effectLst/>
              </a:rPr>
              <a:t>terdiagnosis</a:t>
            </a:r>
            <a:r>
              <a:rPr lang="en-US" dirty="0">
                <a:effectLst/>
              </a:rPr>
              <a:t> </a:t>
            </a:r>
            <a:r>
              <a:rPr lang="en-US" dirty="0" err="1">
                <a:effectLst/>
              </a:rPr>
              <a:t>dengan</a:t>
            </a:r>
            <a:r>
              <a:rPr lang="en-US" dirty="0">
                <a:effectLst/>
              </a:rPr>
              <a:t> FOB yang </a:t>
            </a:r>
            <a:r>
              <a:rPr lang="en-US" dirty="0" err="1">
                <a:effectLst/>
              </a:rPr>
              <a:t>menderita</a:t>
            </a:r>
            <a:r>
              <a:rPr lang="en-US" dirty="0">
                <a:effectLst/>
              </a:rPr>
              <a:t> </a:t>
            </a:r>
            <a:r>
              <a:rPr lang="en-US" dirty="0" err="1">
                <a:effectLst/>
              </a:rPr>
              <a:t>ca</a:t>
            </a:r>
            <a:r>
              <a:rPr lang="en-US" dirty="0">
                <a:effectLst/>
              </a:rPr>
              <a:t> colon = 10 </a:t>
            </a:r>
            <a:r>
              <a:rPr lang="en-US" dirty="0" err="1">
                <a:effectLst/>
              </a:rPr>
              <a:t>dan</a:t>
            </a:r>
            <a:r>
              <a:rPr lang="en-US" dirty="0">
                <a:effectLst/>
              </a:rPr>
              <a:t> </a:t>
            </a:r>
            <a:r>
              <a:rPr lang="en-US" dirty="0" err="1">
                <a:effectLst/>
              </a:rPr>
              <a:t>tidak</a:t>
            </a:r>
            <a:r>
              <a:rPr lang="en-US" dirty="0">
                <a:effectLst/>
              </a:rPr>
              <a:t> </a:t>
            </a:r>
            <a:r>
              <a:rPr lang="en-US" dirty="0" err="1">
                <a:effectLst/>
              </a:rPr>
              <a:t>menderita</a:t>
            </a:r>
            <a:r>
              <a:rPr lang="en-US" dirty="0">
                <a:effectLst/>
              </a:rPr>
              <a:t> </a:t>
            </a:r>
            <a:r>
              <a:rPr lang="en-US" dirty="0" err="1">
                <a:effectLst/>
              </a:rPr>
              <a:t>Ca</a:t>
            </a:r>
            <a:r>
              <a:rPr lang="en-US" dirty="0">
                <a:effectLst/>
              </a:rPr>
              <a:t> colon 1820</a:t>
            </a:r>
          </a:p>
          <a:p>
            <a:pPr marL="0" indent="0">
              <a:buNone/>
            </a:pP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0962" name="Picture 2"/>
          <p:cNvPicPr>
            <a:picLocks noChangeAspect="1" noChangeArrowheads="1"/>
          </p:cNvPicPr>
          <p:nvPr/>
        </p:nvPicPr>
        <p:blipFill>
          <a:blip r:embed="rId2"/>
          <a:srcRect/>
          <a:stretch>
            <a:fillRect/>
          </a:stretch>
        </p:blipFill>
        <p:spPr bwMode="auto">
          <a:xfrm>
            <a:off x="719138" y="1828800"/>
            <a:ext cx="7705725" cy="3657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Kemamputerapan uji diagnostik</a:t>
            </a:r>
            <a:r>
              <a:rPr lang="en-US" dirty="0" smtClean="0"/>
              <a:t> (</a:t>
            </a:r>
            <a:r>
              <a:rPr lang="en-US" dirty="0" err="1" smtClean="0"/>
              <a:t>lihat</a:t>
            </a:r>
            <a:r>
              <a:rPr lang="en-US" dirty="0" smtClean="0"/>
              <a:t> </a:t>
            </a:r>
            <a:r>
              <a:rPr lang="en-US" dirty="0" err="1" smtClean="0"/>
              <a:t>metode</a:t>
            </a:r>
            <a:r>
              <a:rPr lang="en-US" dirty="0" smtClean="0"/>
              <a:t>, </a:t>
            </a:r>
            <a:r>
              <a:rPr lang="en-US" dirty="0" err="1" smtClean="0"/>
              <a:t>sampel</a:t>
            </a:r>
            <a:r>
              <a:rPr lang="en-US" dirty="0" smtClean="0"/>
              <a:t> </a:t>
            </a:r>
            <a:r>
              <a:rPr lang="en-US" dirty="0" err="1" smtClean="0"/>
              <a:t>dan</a:t>
            </a:r>
            <a:r>
              <a:rPr lang="en-US" dirty="0" smtClean="0"/>
              <a:t> </a:t>
            </a:r>
            <a:r>
              <a:rPr lang="en-US" dirty="0" err="1" smtClean="0"/>
              <a:t>hasil</a:t>
            </a:r>
            <a:r>
              <a:rPr lang="en-US" dirty="0" smtClean="0"/>
              <a:t>)</a:t>
            </a:r>
            <a:endParaRPr lang="id-ID" dirty="0"/>
          </a:p>
        </p:txBody>
      </p:sp>
      <p:sp>
        <p:nvSpPr>
          <p:cNvPr id="3" name="Content Placeholder 2"/>
          <p:cNvSpPr>
            <a:spLocks noGrp="1"/>
          </p:cNvSpPr>
          <p:nvPr>
            <p:ph idx="1"/>
          </p:nvPr>
        </p:nvSpPr>
        <p:spPr/>
        <p:txBody>
          <a:bodyPr/>
          <a:lstStyle/>
          <a:p>
            <a:r>
              <a:rPr lang="id-ID" dirty="0" smtClean="0"/>
              <a:t>Apakah uji diagnostik tersebut tersedia, terjangau dan akurat?</a:t>
            </a:r>
          </a:p>
          <a:p>
            <a:r>
              <a:rPr lang="id-ID" dirty="0" smtClean="0"/>
              <a:t>Apakah kita dapat memperkiakan pretest probability penyakit pada pasien kita?</a:t>
            </a:r>
          </a:p>
          <a:p>
            <a:r>
              <a:rPr lang="id-ID" dirty="0" smtClean="0"/>
              <a:t>Apakah post-test probability yang dihitung akan mengubah tata laksana pasien?</a:t>
            </a:r>
          </a:p>
          <a:p>
            <a:r>
              <a:rPr lang="id-ID" dirty="0" smtClean="0"/>
              <a:t>Apakah secara keseluruhan uji diagnostik tersebut bermanfaat bagi pasien kita?</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a:p>
        </p:txBody>
      </p:sp>
      <p:sp>
        <p:nvSpPr>
          <p:cNvPr id="4" name="Rectangle 3"/>
          <p:cNvSpPr/>
          <p:nvPr/>
        </p:nvSpPr>
        <p:spPr>
          <a:xfrm>
            <a:off x="914400" y="2438400"/>
            <a:ext cx="7848600" cy="923330"/>
          </a:xfrm>
          <a:prstGeom prst="rect">
            <a:avLst/>
          </a:prstGeom>
          <a:noFill/>
        </p:spPr>
        <p:txBody>
          <a:bodyPr wrap="square" lIns="91440" tIns="45720" rIns="91440" bIns="45720">
            <a:spAutoFit/>
          </a:bodyPr>
          <a:lstStyle/>
          <a:p>
            <a:pPr algn="ctr"/>
            <a:r>
              <a:rPr lang="en-US" sz="5400" b="1" cap="none" spc="200" dirty="0" smtClean="0">
                <a:ln w="29210">
                  <a:solidFill>
                    <a:schemeClr val="accent3">
                      <a:tint val="10000"/>
                    </a:schemeClr>
                  </a:solidFill>
                </a:ln>
                <a:solidFill>
                  <a:srgbClr val="00B0F0"/>
                </a:solidFill>
                <a:effectLst>
                  <a:innerShdw blurRad="50800" dist="50800" dir="8100000">
                    <a:srgbClr val="7D7D7D">
                      <a:alpha val="73000"/>
                    </a:srgbClr>
                  </a:innerShdw>
                </a:effectLst>
              </a:rPr>
              <a:t>TERAPI/UJI KLINIS</a:t>
            </a:r>
            <a:endParaRPr lang="en-US" sz="5400" b="1" cap="none" spc="200" dirty="0">
              <a:ln w="29210">
                <a:solidFill>
                  <a:schemeClr val="accent3">
                    <a:tint val="10000"/>
                  </a:schemeClr>
                </a:solidFill>
              </a:ln>
              <a:solidFill>
                <a:srgbClr val="00B0F0"/>
              </a:solidFill>
              <a:effectLst>
                <a:innerShdw blurRad="50800" dist="50800" dir="8100000">
                  <a:srgbClr val="7D7D7D">
                    <a:alpha val="73000"/>
                  </a:srgbClr>
                </a:inn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81000"/>
            <a:ext cx="8229600" cy="1143000"/>
          </a:xfrm>
        </p:spPr>
        <p:txBody>
          <a:bodyPr/>
          <a:lstStyle/>
          <a:p>
            <a:r>
              <a:rPr lang="en-US"/>
              <a:t>Definition</a:t>
            </a:r>
          </a:p>
        </p:txBody>
      </p:sp>
      <p:sp>
        <p:nvSpPr>
          <p:cNvPr id="3075" name="Rectangle 3"/>
          <p:cNvSpPr>
            <a:spLocks noGrp="1" noChangeArrowheads="1"/>
          </p:cNvSpPr>
          <p:nvPr>
            <p:ph type="body" idx="1"/>
          </p:nvPr>
        </p:nvSpPr>
        <p:spPr>
          <a:xfrm>
            <a:off x="457200" y="2057400"/>
            <a:ext cx="8229600" cy="4525963"/>
          </a:xfrm>
        </p:spPr>
        <p:txBody>
          <a:bodyPr/>
          <a:lstStyle/>
          <a:p>
            <a:pPr>
              <a:buFont typeface="Wingdings" pitchFamily="2" charset="2"/>
              <a:buNone/>
            </a:pPr>
            <a:r>
              <a:rPr lang="en-US"/>
              <a:t>Kajian kritis terhadap makalah/artikel ilmiah adalah kegiatan untuk mengkaji/ mengevaluasi artikel penelitian guna menetapkan apakah artikel penelitian tersebut layak rujuk/ layak dijadikan sebagai landasan dalam pengambilan keputusan klinis atau tidak.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7813"/>
            <a:ext cx="8229600" cy="944562"/>
          </a:xfrm>
        </p:spPr>
        <p:txBody>
          <a:bodyPr/>
          <a:lstStyle/>
          <a:p>
            <a:r>
              <a:rPr lang="id-ID" sz="4000" dirty="0" smtClean="0"/>
              <a:t>Uji validitas uji klinis/ terapi</a:t>
            </a:r>
            <a:r>
              <a:rPr lang="en-US" sz="4000" dirty="0" smtClean="0"/>
              <a:t> (</a:t>
            </a:r>
            <a:r>
              <a:rPr lang="en-US" sz="4000" dirty="0" err="1" smtClean="0"/>
              <a:t>lihat</a:t>
            </a:r>
            <a:r>
              <a:rPr lang="en-US" sz="4000" dirty="0" smtClean="0"/>
              <a:t> </a:t>
            </a:r>
            <a:r>
              <a:rPr lang="en-US" sz="4000" dirty="0" err="1" smtClean="0"/>
              <a:t>metode</a:t>
            </a:r>
            <a:r>
              <a:rPr lang="en-US" sz="4000" dirty="0" smtClean="0"/>
              <a:t> </a:t>
            </a:r>
            <a:r>
              <a:rPr lang="en-US" sz="4000" dirty="0" err="1" smtClean="0"/>
              <a:t>penelitian</a:t>
            </a:r>
            <a:r>
              <a:rPr lang="en-US" sz="4000" dirty="0" smtClean="0"/>
              <a:t>)</a:t>
            </a:r>
            <a:endParaRPr lang="en-US" sz="4000" dirty="0"/>
          </a:p>
        </p:txBody>
      </p:sp>
      <p:sp>
        <p:nvSpPr>
          <p:cNvPr id="6147" name="Rectangle 3"/>
          <p:cNvSpPr>
            <a:spLocks noGrp="1" noChangeArrowheads="1"/>
          </p:cNvSpPr>
          <p:nvPr>
            <p:ph type="body" idx="1"/>
          </p:nvPr>
        </p:nvSpPr>
        <p:spPr>
          <a:xfrm>
            <a:off x="457200" y="1752600"/>
            <a:ext cx="8229600" cy="4876800"/>
          </a:xfrm>
        </p:spPr>
        <p:txBody>
          <a:bodyPr/>
          <a:lstStyle/>
          <a:p>
            <a:pPr>
              <a:lnSpc>
                <a:spcPct val="90000"/>
              </a:lnSpc>
            </a:pPr>
            <a:r>
              <a:rPr lang="en-US" sz="2400" dirty="0"/>
              <a:t>Method</a:t>
            </a:r>
            <a:r>
              <a:rPr lang="en-US" sz="2400" dirty="0" smtClean="0"/>
              <a:t>:</a:t>
            </a:r>
            <a:endParaRPr lang="id-ID" sz="2000" dirty="0" smtClean="0"/>
          </a:p>
          <a:p>
            <a:pPr lvl="1">
              <a:lnSpc>
                <a:spcPct val="90000"/>
              </a:lnSpc>
            </a:pPr>
            <a:r>
              <a:rPr lang="id-ID" sz="2000" dirty="0" smtClean="0"/>
              <a:t>apakah digunakan intention to treat analysis: yakni semua pasien harus dianalisis sesuai dengan keadaan/ alokasi awalnya tanpa melihat apakan pasien tersebut akan menyelesaikan penelitian atau tidak.</a:t>
            </a:r>
          </a:p>
          <a:p>
            <a:pPr lvl="1">
              <a:lnSpc>
                <a:spcPct val="90000"/>
              </a:lnSpc>
            </a:pPr>
            <a:r>
              <a:rPr lang="id-ID" sz="2000" dirty="0" smtClean="0"/>
              <a:t>Apakah dilakukan randomisasi dan apakah daftar randomnya disegel?Apakah RCT?</a:t>
            </a:r>
          </a:p>
          <a:p>
            <a:pPr lvl="1">
              <a:lnSpc>
                <a:spcPct val="90000"/>
              </a:lnSpc>
            </a:pPr>
            <a:r>
              <a:rPr lang="id-ID" sz="2000" dirty="0" smtClean="0"/>
              <a:t>Apakah klompok yang dibandingkan sebanding di awal percobaan?</a:t>
            </a:r>
          </a:p>
          <a:p>
            <a:pPr lvl="1">
              <a:lnSpc>
                <a:spcPct val="90000"/>
              </a:lnSpc>
            </a:pPr>
            <a:r>
              <a:rPr lang="id-ID" sz="2000" dirty="0" smtClean="0"/>
              <a:t>Apakah blind?singel atau double blind?</a:t>
            </a:r>
          </a:p>
          <a:p>
            <a:pPr lvl="1">
              <a:lnSpc>
                <a:spcPct val="90000"/>
              </a:lnSpc>
            </a:pPr>
            <a:r>
              <a:rPr lang="id-ID" sz="2000" dirty="0" smtClean="0"/>
              <a:t>Apakah kelompok diperlakukan sama kecuali kelompok yang akan diterapi untuk diteliti?</a:t>
            </a:r>
          </a:p>
          <a:p>
            <a:pPr lvl="1">
              <a:lnSpc>
                <a:spcPct val="90000"/>
              </a:lnSpc>
            </a:pPr>
            <a:r>
              <a:rPr lang="id-ID" sz="2000" dirty="0" smtClean="0"/>
              <a:t>Apakah semua pasien yang masuk dalam penelitian diperhitungkan dalam simpulan akhir dan semua dianalisis sesuai dengan keadaan awalnya? </a:t>
            </a:r>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457200" y="533400"/>
            <a:ext cx="8229600" cy="6096000"/>
          </a:xfrm>
        </p:spPr>
        <p:txBody>
          <a:bodyPr/>
          <a:lstStyle/>
          <a:p>
            <a:pPr>
              <a:lnSpc>
                <a:spcPct val="80000"/>
              </a:lnSpc>
              <a:buFont typeface="Wingdings" pitchFamily="2" charset="2"/>
              <a:buNone/>
            </a:pPr>
            <a:r>
              <a:rPr lang="en-US" sz="2000"/>
              <a:t>	</a:t>
            </a:r>
            <a:r>
              <a:rPr lang="en-US" sz="2200"/>
              <a:t>d. control group</a:t>
            </a:r>
          </a:p>
          <a:p>
            <a:pPr>
              <a:lnSpc>
                <a:spcPct val="80000"/>
              </a:lnSpc>
              <a:buFont typeface="Wingdings" pitchFamily="2" charset="2"/>
              <a:buNone/>
            </a:pPr>
            <a:r>
              <a:rPr lang="en-US" sz="2200"/>
              <a:t>		Is there any control group?</a:t>
            </a:r>
          </a:p>
          <a:p>
            <a:pPr>
              <a:lnSpc>
                <a:spcPct val="80000"/>
              </a:lnSpc>
              <a:buFont typeface="Wingdings" pitchFamily="2" charset="2"/>
              <a:buNone/>
            </a:pPr>
            <a:endParaRPr lang="en-US" sz="2200"/>
          </a:p>
          <a:p>
            <a:pPr>
              <a:lnSpc>
                <a:spcPct val="80000"/>
              </a:lnSpc>
              <a:buFont typeface="Wingdings" pitchFamily="2" charset="2"/>
              <a:buNone/>
            </a:pPr>
            <a:r>
              <a:rPr lang="en-US" sz="2200"/>
              <a:t>	e. Informed consent</a:t>
            </a:r>
          </a:p>
          <a:p>
            <a:pPr>
              <a:lnSpc>
                <a:spcPct val="80000"/>
              </a:lnSpc>
              <a:buFont typeface="Wingdings" pitchFamily="2" charset="2"/>
              <a:buNone/>
            </a:pPr>
            <a:r>
              <a:rPr lang="en-US" sz="2200"/>
              <a:t>		suatu persetujuan tertulis yang harus ditandatangani oleh subject yang dijadikan objek penelitian setelah diterangkan manfaat ataupun kerugian dari penelitian tersebut secara jelas. Informed consent dilakukan sebelum pemilihan sampel secara acak.</a:t>
            </a:r>
          </a:p>
          <a:p>
            <a:pPr>
              <a:lnSpc>
                <a:spcPct val="80000"/>
              </a:lnSpc>
              <a:buFont typeface="Wingdings" pitchFamily="2" charset="2"/>
              <a:buNone/>
            </a:pPr>
            <a:endParaRPr lang="en-US" sz="2200"/>
          </a:p>
          <a:p>
            <a:pPr>
              <a:lnSpc>
                <a:spcPct val="80000"/>
              </a:lnSpc>
              <a:buFont typeface="Wingdings" pitchFamily="2" charset="2"/>
              <a:buNone/>
            </a:pPr>
            <a:r>
              <a:rPr lang="en-US" sz="2200"/>
              <a:t>	e. blind</a:t>
            </a:r>
          </a:p>
          <a:p>
            <a:pPr lvl="1">
              <a:lnSpc>
                <a:spcPct val="80000"/>
              </a:lnSpc>
              <a:buFont typeface="Wingdings" pitchFamily="2" charset="2"/>
              <a:buNone/>
            </a:pPr>
            <a:r>
              <a:rPr lang="en-US" sz="2200"/>
              <a:t>	are the subjects and data collectors blind (do not know that they are treated using specific treatment as part of a study)?</a:t>
            </a:r>
          </a:p>
          <a:p>
            <a:pPr lvl="1">
              <a:lnSpc>
                <a:spcPct val="80000"/>
              </a:lnSpc>
              <a:buFont typeface="Wingdings" pitchFamily="2" charset="2"/>
              <a:buNone/>
            </a:pPr>
            <a:r>
              <a:rPr lang="en-US" sz="2200"/>
              <a:t>	</a:t>
            </a:r>
            <a:r>
              <a:rPr lang="en-US" sz="2200" b="1"/>
              <a:t>single blind</a:t>
            </a:r>
            <a:r>
              <a:rPr lang="en-US" sz="2200"/>
              <a:t>: only the subject who do not know the treatment they get.</a:t>
            </a:r>
          </a:p>
          <a:p>
            <a:pPr lvl="1">
              <a:lnSpc>
                <a:spcPct val="80000"/>
              </a:lnSpc>
              <a:buFont typeface="Wingdings" pitchFamily="2" charset="2"/>
              <a:buNone/>
            </a:pPr>
            <a:r>
              <a:rPr lang="en-US" sz="2200"/>
              <a:t>	</a:t>
            </a:r>
            <a:r>
              <a:rPr lang="en-US" sz="2200" b="1"/>
              <a:t>double blind</a:t>
            </a:r>
            <a:r>
              <a:rPr lang="en-US" sz="2200"/>
              <a:t>: both subjects and data collectors do not know the treatment they get and they give to the patients</a:t>
            </a:r>
          </a:p>
          <a:p>
            <a:pPr>
              <a:lnSpc>
                <a:spcPct val="80000"/>
              </a:lnSpc>
              <a:buFont typeface="Wingdings" pitchFamily="2" charset="2"/>
              <a:buNone/>
            </a:pPr>
            <a:endParaRPr lang="en-US" sz="2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990600"/>
            <a:ext cx="8229600" cy="5135563"/>
          </a:xfrm>
        </p:spPr>
        <p:txBody>
          <a:bodyPr/>
          <a:lstStyle/>
          <a:p>
            <a:pPr>
              <a:buFont typeface="Wingdings" pitchFamily="2" charset="2"/>
              <a:buNone/>
            </a:pPr>
            <a:r>
              <a:rPr lang="en-US" sz="2800"/>
              <a:t>	f. are the confounding variables analyzed or are they excluded? </a:t>
            </a:r>
          </a:p>
          <a:p>
            <a:pPr>
              <a:buFont typeface="Wingdings" pitchFamily="2" charset="2"/>
              <a:buNone/>
            </a:pPr>
            <a:endParaRPr lang="en-US" sz="2800"/>
          </a:p>
          <a:p>
            <a:pPr>
              <a:buFont typeface="Wingdings" pitchFamily="2" charset="2"/>
              <a:buNone/>
            </a:pPr>
            <a:r>
              <a:rPr lang="en-US" sz="2800"/>
              <a:t>	g. data analysis (statistical analysis)</a:t>
            </a:r>
          </a:p>
          <a:p>
            <a:pPr lvl="1">
              <a:buFont typeface="Wingdings" pitchFamily="2" charset="2"/>
              <a:buNone/>
            </a:pPr>
            <a:r>
              <a:rPr lang="en-US" sz="2400"/>
              <a:t>	Is the statistical analysis used in the study appropriate?</a:t>
            </a:r>
          </a:p>
          <a:p>
            <a:pPr lvl="1">
              <a:buFont typeface="Wingdings" pitchFamily="2" charset="2"/>
              <a:buNone/>
            </a:pPr>
            <a:endParaRPr lang="en-US" sz="2400"/>
          </a:p>
          <a:p>
            <a:pPr>
              <a:buFont typeface="Wingdings" pitchFamily="2" charset="2"/>
              <a:buNone/>
            </a:pPr>
            <a:r>
              <a:rPr lang="en-US" sz="2800"/>
              <a:t>	h. result</a:t>
            </a:r>
          </a:p>
          <a:p>
            <a:pPr lvl="1">
              <a:buFont typeface="Wingdings" pitchFamily="2" charset="2"/>
              <a:buNone/>
            </a:pPr>
            <a:r>
              <a:rPr lang="en-US" sz="2400"/>
              <a:t>	p&lt;0.05</a:t>
            </a:r>
          </a:p>
          <a:p>
            <a:pPr lvl="1">
              <a:buFont typeface="Wingdings" pitchFamily="2" charset="2"/>
              <a:buNone/>
            </a:pPr>
            <a:r>
              <a:rPr lang="en-US" sz="2400"/>
              <a:t>	RR/RP/OR : &gt; 1</a:t>
            </a:r>
          </a:p>
          <a:p>
            <a:pPr lvl="1">
              <a:buFont typeface="Wingdings" pitchFamily="2" charset="2"/>
              <a:buNone/>
            </a:pPr>
            <a:r>
              <a:rPr lang="en-US" sz="2400"/>
              <a:t>	IK: tidak mencakup angka 1</a:t>
            </a:r>
          </a:p>
          <a:p>
            <a:endParaRPr lang="en-US" sz="28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id-ID" dirty="0" smtClean="0"/>
              <a:t>Penilaian pentingnya uji terapi/uji klinis</a:t>
            </a:r>
            <a:r>
              <a:rPr lang="en-US" dirty="0" smtClean="0"/>
              <a:t> (</a:t>
            </a:r>
            <a:r>
              <a:rPr lang="en-US" dirty="0" err="1" smtClean="0"/>
              <a:t>lihat</a:t>
            </a:r>
            <a:r>
              <a:rPr lang="en-US" dirty="0" smtClean="0"/>
              <a:t> result)</a:t>
            </a:r>
            <a:endParaRPr lang="en-US" dirty="0"/>
          </a:p>
        </p:txBody>
      </p:sp>
      <p:sp>
        <p:nvSpPr>
          <p:cNvPr id="8195" name="Rectangle 3"/>
          <p:cNvSpPr>
            <a:spLocks noGrp="1" noChangeArrowheads="1"/>
          </p:cNvSpPr>
          <p:nvPr>
            <p:ph type="body" idx="1"/>
          </p:nvPr>
        </p:nvSpPr>
        <p:spPr>
          <a:xfrm>
            <a:off x="533400" y="2209800"/>
            <a:ext cx="8229600" cy="3886200"/>
          </a:xfrm>
        </p:spPr>
        <p:txBody>
          <a:bodyPr/>
          <a:lstStyle/>
          <a:p>
            <a:r>
              <a:rPr lang="en-US" sz="2800" dirty="0" err="1"/>
              <a:t>Pada</a:t>
            </a:r>
            <a:r>
              <a:rPr lang="en-US" sz="2800" dirty="0"/>
              <a:t> </a:t>
            </a:r>
            <a:r>
              <a:rPr lang="en-US" sz="2800" dirty="0" err="1"/>
              <a:t>penelitian</a:t>
            </a:r>
            <a:r>
              <a:rPr lang="en-US" sz="2800" dirty="0"/>
              <a:t> </a:t>
            </a:r>
            <a:r>
              <a:rPr lang="en-US" sz="2800" dirty="0" err="1"/>
              <a:t>terapi</a:t>
            </a:r>
            <a:r>
              <a:rPr lang="en-US" sz="2800" dirty="0"/>
              <a:t>:</a:t>
            </a:r>
          </a:p>
          <a:p>
            <a:pPr>
              <a:buFont typeface="Wingdings" pitchFamily="2" charset="2"/>
              <a:buNone/>
            </a:pPr>
            <a:r>
              <a:rPr lang="en-US" sz="2800" dirty="0"/>
              <a:t>	a. </a:t>
            </a:r>
            <a:r>
              <a:rPr lang="en-US" sz="2800" dirty="0" err="1"/>
              <a:t>ditetapkan</a:t>
            </a:r>
            <a:r>
              <a:rPr lang="en-US" sz="2800" dirty="0"/>
              <a:t> </a:t>
            </a:r>
            <a:r>
              <a:rPr lang="en-US" sz="2800" dirty="0" err="1"/>
              <a:t>dengan</a:t>
            </a:r>
            <a:r>
              <a:rPr lang="en-US" sz="2800" dirty="0"/>
              <a:t> </a:t>
            </a:r>
            <a:r>
              <a:rPr lang="en-US" sz="2800" dirty="0" err="1"/>
              <a:t>menghitung</a:t>
            </a:r>
            <a:r>
              <a:rPr lang="en-US" sz="2800" dirty="0"/>
              <a:t> </a:t>
            </a:r>
            <a:r>
              <a:rPr lang="en-US" sz="2800" dirty="0" err="1"/>
              <a:t>nilai</a:t>
            </a:r>
            <a:r>
              <a:rPr lang="en-US" sz="2800" dirty="0"/>
              <a:t> JDD 	(</a:t>
            </a:r>
            <a:r>
              <a:rPr lang="en-US" sz="2800" dirty="0" err="1"/>
              <a:t>jumlah</a:t>
            </a:r>
            <a:r>
              <a:rPr lang="en-US" sz="2800" dirty="0"/>
              <a:t> yang </a:t>
            </a:r>
            <a:r>
              <a:rPr lang="en-US" sz="2800" dirty="0" err="1"/>
              <a:t>dibutuhkan</a:t>
            </a:r>
            <a:r>
              <a:rPr lang="en-US" sz="2800" dirty="0"/>
              <a:t> </a:t>
            </a:r>
            <a:r>
              <a:rPr lang="en-US" sz="2800" dirty="0" err="1"/>
              <a:t>untuk</a:t>
            </a:r>
            <a:r>
              <a:rPr lang="en-US" sz="2800" dirty="0"/>
              <a:t> </a:t>
            </a:r>
            <a:r>
              <a:rPr lang="en-US" sz="2800" dirty="0" err="1"/>
              <a:t>diobati</a:t>
            </a:r>
            <a:r>
              <a:rPr lang="en-US" sz="2800" dirty="0" smtClean="0"/>
              <a:t>)</a:t>
            </a:r>
            <a:r>
              <a:rPr lang="id-ID" sz="2800" dirty="0" smtClean="0"/>
              <a:t> atau NNT (Number need to treat) </a:t>
            </a:r>
            <a:r>
              <a:rPr lang="en-US" sz="2800" dirty="0" err="1" smtClean="0"/>
              <a:t>semakin</a:t>
            </a:r>
            <a:r>
              <a:rPr lang="en-US" sz="2800" dirty="0" smtClean="0"/>
              <a:t> </a:t>
            </a:r>
            <a:r>
              <a:rPr lang="en-US" sz="2800" dirty="0" err="1"/>
              <a:t>kecil</a:t>
            </a:r>
            <a:r>
              <a:rPr lang="en-US" sz="2800" dirty="0"/>
              <a:t> </a:t>
            </a:r>
            <a:r>
              <a:rPr lang="en-US" sz="2800" dirty="0" err="1"/>
              <a:t>nilai</a:t>
            </a:r>
            <a:r>
              <a:rPr lang="en-US" sz="2800" dirty="0"/>
              <a:t> JDD, </a:t>
            </a:r>
            <a:r>
              <a:rPr lang="en-US" sz="2800" dirty="0" err="1"/>
              <a:t>maka</a:t>
            </a:r>
            <a:r>
              <a:rPr lang="en-US" sz="2800" dirty="0"/>
              <a:t> </a:t>
            </a:r>
            <a:r>
              <a:rPr lang="en-US" sz="2800" dirty="0" err="1" smtClean="0"/>
              <a:t>penelitian</a:t>
            </a:r>
            <a:r>
              <a:rPr lang="en-US" sz="2800" dirty="0" smtClean="0"/>
              <a:t> </a:t>
            </a:r>
            <a:r>
              <a:rPr lang="en-US" sz="2800" dirty="0" err="1"/>
              <a:t>tersebut</a:t>
            </a:r>
            <a:r>
              <a:rPr lang="en-US" sz="2800" dirty="0"/>
              <a:t> </a:t>
            </a:r>
            <a:r>
              <a:rPr lang="en-US" sz="2800" dirty="0" err="1"/>
              <a:t>semakin</a:t>
            </a:r>
            <a:r>
              <a:rPr lang="en-US" sz="2800" dirty="0"/>
              <a:t> </a:t>
            </a:r>
            <a:r>
              <a:rPr lang="en-US" sz="2800" dirty="0" err="1"/>
              <a:t>layak</a:t>
            </a:r>
            <a:r>
              <a:rPr lang="en-US" sz="2800" dirty="0"/>
              <a:t> </a:t>
            </a:r>
            <a:r>
              <a:rPr lang="en-US" sz="2800" dirty="0" err="1"/>
              <a:t>untuk</a:t>
            </a:r>
            <a:r>
              <a:rPr lang="en-US" sz="2800" dirty="0"/>
              <a:t> 	</a:t>
            </a:r>
            <a:r>
              <a:rPr lang="en-US" sz="2800" dirty="0" err="1"/>
              <a:t>diterapkan</a:t>
            </a:r>
            <a:r>
              <a:rPr lang="en-US" sz="2800" dirty="0"/>
              <a:t>.</a:t>
            </a:r>
          </a:p>
          <a:p>
            <a:pPr>
              <a:buFont typeface="Wingdings" pitchFamily="2" charset="2"/>
              <a:buNone/>
            </a:pPr>
            <a:r>
              <a:rPr lang="en-US" sz="2800" dirty="0"/>
              <a:t>	b. </a:t>
            </a:r>
            <a:r>
              <a:rPr lang="en-US" sz="2800" dirty="0" err="1"/>
              <a:t>seberapa</a:t>
            </a:r>
            <a:r>
              <a:rPr lang="en-US" sz="2800" dirty="0"/>
              <a:t> </a:t>
            </a:r>
            <a:r>
              <a:rPr lang="en-US" sz="2800" dirty="0" err="1"/>
              <a:t>persisi</a:t>
            </a:r>
            <a:r>
              <a:rPr lang="en-US" sz="2800" dirty="0"/>
              <a:t> </a:t>
            </a:r>
            <a:r>
              <a:rPr lang="en-US" sz="2800" dirty="0" err="1"/>
              <a:t>estimasi</a:t>
            </a:r>
            <a:r>
              <a:rPr lang="en-US" sz="2800" dirty="0"/>
              <a:t> </a:t>
            </a:r>
            <a:r>
              <a:rPr lang="en-US" sz="2800" dirty="0" err="1"/>
              <a:t>dari</a:t>
            </a:r>
            <a:r>
              <a:rPr lang="en-US" sz="2800" dirty="0"/>
              <a:t> </a:t>
            </a:r>
            <a:r>
              <a:rPr lang="en-US" sz="2800" dirty="0" err="1"/>
              <a:t>pengaruh</a:t>
            </a:r>
            <a:r>
              <a:rPr lang="en-US" sz="2800" dirty="0"/>
              <a:t> 	</a:t>
            </a:r>
            <a:r>
              <a:rPr lang="en-US" sz="2800" dirty="0" err="1"/>
              <a:t>terapi</a:t>
            </a:r>
            <a:r>
              <a:rPr lang="en-US" sz="2800" dirty="0"/>
              <a:t> </a:t>
            </a:r>
          </a:p>
          <a:p>
            <a:pPr>
              <a:buFont typeface="Wingdings" pitchFamily="2" charset="2"/>
              <a:buNone/>
            </a:pPr>
            <a:r>
              <a:rPr lang="en-US" sz="2800" dirty="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sz="half" idx="1"/>
          </p:nvPr>
        </p:nvSpPr>
        <p:spPr/>
        <p:txBody>
          <a:bodyPr/>
          <a:lstStyle/>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a:p>
            <a:pPr>
              <a:lnSpc>
                <a:spcPct val="90000"/>
              </a:lnSpc>
              <a:buFont typeface="Wingdings" pitchFamily="2" charset="2"/>
              <a:buNone/>
            </a:pPr>
            <a:endParaRPr lang="en-US" sz="2400" dirty="0"/>
          </a:p>
        </p:txBody>
      </p:sp>
      <p:sp>
        <p:nvSpPr>
          <p:cNvPr id="10260" name="Text Box 20"/>
          <p:cNvSpPr txBox="1">
            <a:spLocks noChangeArrowheads="1"/>
          </p:cNvSpPr>
          <p:nvPr/>
        </p:nvSpPr>
        <p:spPr bwMode="auto">
          <a:xfrm>
            <a:off x="1050925" y="446088"/>
            <a:ext cx="6959600" cy="519112"/>
          </a:xfrm>
          <a:prstGeom prst="rect">
            <a:avLst/>
          </a:prstGeom>
          <a:noFill/>
          <a:ln w="9525">
            <a:noFill/>
            <a:miter lim="800000"/>
            <a:headEnd/>
            <a:tailEnd/>
          </a:ln>
          <a:effectLst/>
        </p:spPr>
        <p:txBody>
          <a:bodyPr wrap="none">
            <a:spAutoFit/>
          </a:bodyPr>
          <a:lstStyle/>
          <a:p>
            <a:pPr eaLnBrk="1" hangingPunct="1">
              <a:spcBef>
                <a:spcPct val="20000"/>
              </a:spcBef>
            </a:pPr>
            <a:r>
              <a:rPr lang="en-US" sz="2800">
                <a:latin typeface="Arial" pitchFamily="34" charset="0"/>
              </a:rPr>
              <a:t>Penghitungan JDD adalah sebagai berikut:</a:t>
            </a:r>
          </a:p>
        </p:txBody>
      </p:sp>
      <p:graphicFrame>
        <p:nvGraphicFramePr>
          <p:cNvPr id="10271" name="Object 31"/>
          <p:cNvGraphicFramePr>
            <a:graphicFrameLocks noChangeAspect="1"/>
          </p:cNvGraphicFramePr>
          <p:nvPr/>
        </p:nvGraphicFramePr>
        <p:xfrm>
          <a:off x="533400" y="3048000"/>
          <a:ext cx="1343025" cy="1752600"/>
        </p:xfrm>
        <a:graphic>
          <a:graphicData uri="http://schemas.openxmlformats.org/presentationml/2006/ole">
            <mc:AlternateContent xmlns:mc="http://schemas.openxmlformats.org/markup-compatibility/2006">
              <mc:Choice xmlns:v="urn:schemas-microsoft-com:vml" Requires="v">
                <p:oleObj spid="_x0000_s10293" name="Equation" r:id="rId3" imgW="583920" imgH="761760" progId="Equation.3">
                  <p:embed/>
                </p:oleObj>
              </mc:Choice>
              <mc:Fallback>
                <p:oleObj name="Equation" r:id="rId3" imgW="583920" imgH="761760" progId="Equation.3">
                  <p:embed/>
                  <p:pic>
                    <p:nvPicPr>
                      <p:cNvPr id="0" name="Picture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048000"/>
                        <a:ext cx="1343025" cy="1752600"/>
                      </a:xfrm>
                      <a:prstGeom prst="rect">
                        <a:avLst/>
                      </a:prstGeom>
                      <a:solidFill>
                        <a:srgbClr val="EBF25A"/>
                      </a:solidFill>
                      <a:ln w="9525">
                        <a:solidFill>
                          <a:schemeClr val="tx1"/>
                        </a:solidFill>
                        <a:miter lim="800000"/>
                        <a:headEnd/>
                        <a:tailEnd/>
                      </a:ln>
                    </p:spPr>
                  </p:pic>
                </p:oleObj>
              </mc:Fallback>
            </mc:AlternateContent>
          </a:graphicData>
        </a:graphic>
      </p:graphicFrame>
      <p:sp>
        <p:nvSpPr>
          <p:cNvPr id="10274" name="Text Box 34"/>
          <p:cNvSpPr txBox="1">
            <a:spLocks noChangeArrowheads="1"/>
          </p:cNvSpPr>
          <p:nvPr/>
        </p:nvSpPr>
        <p:spPr bwMode="auto">
          <a:xfrm>
            <a:off x="898525" y="3617913"/>
            <a:ext cx="184150" cy="366712"/>
          </a:xfrm>
          <a:prstGeom prst="rect">
            <a:avLst/>
          </a:prstGeom>
          <a:noFill/>
          <a:ln w="9525">
            <a:noFill/>
            <a:miter lim="800000"/>
            <a:headEnd/>
            <a:tailEnd/>
          </a:ln>
          <a:effectLst/>
        </p:spPr>
        <p:txBody>
          <a:bodyPr wrap="none">
            <a:spAutoFit/>
          </a:bodyPr>
          <a:lstStyle/>
          <a:p>
            <a:pPr eaLnBrk="1" hangingPunct="1"/>
            <a:endParaRPr lang="id-ID">
              <a:latin typeface="Arial" pitchFamily="34" charset="0"/>
            </a:endParaRPr>
          </a:p>
        </p:txBody>
      </p:sp>
      <p:graphicFrame>
        <p:nvGraphicFramePr>
          <p:cNvPr id="10281" name="Object 41"/>
          <p:cNvGraphicFramePr>
            <a:graphicFrameLocks noGrp="1" noChangeAspect="1"/>
          </p:cNvGraphicFramePr>
          <p:nvPr>
            <p:ph sz="quarter" idx="3"/>
          </p:nvPr>
        </p:nvGraphicFramePr>
        <p:xfrm>
          <a:off x="2286000" y="3049588"/>
          <a:ext cx="2095500" cy="1865312"/>
        </p:xfrm>
        <a:graphic>
          <a:graphicData uri="http://schemas.openxmlformats.org/presentationml/2006/ole">
            <mc:AlternateContent xmlns:mc="http://schemas.openxmlformats.org/markup-compatibility/2006">
              <mc:Choice xmlns:v="urn:schemas-microsoft-com:vml" Requires="v">
                <p:oleObj spid="_x0000_s10294" name="Equation" r:id="rId5" imgW="914400" imgH="812520" progId="Equation.3">
                  <p:embed/>
                </p:oleObj>
              </mc:Choice>
              <mc:Fallback>
                <p:oleObj name="Equation" r:id="rId5" imgW="914400" imgH="812520" progId="Equation.3">
                  <p:embed/>
                  <p:pic>
                    <p:nvPicPr>
                      <p:cNvPr id="0" name="Picture 4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0" y="3049588"/>
                        <a:ext cx="2095500" cy="1865312"/>
                      </a:xfrm>
                      <a:prstGeom prst="rect">
                        <a:avLst/>
                      </a:prstGeom>
                      <a:solidFill>
                        <a:srgbClr val="EBF25A"/>
                      </a:solidFill>
                      <a:ln w="9525">
                        <a:solidFill>
                          <a:schemeClr val="tx1"/>
                        </a:solidFill>
                        <a:miter lim="800000"/>
                        <a:headEnd/>
                        <a:tailEnd/>
                      </a:ln>
                    </p:spPr>
                  </p:pic>
                </p:oleObj>
              </mc:Fallback>
            </mc:AlternateContent>
          </a:graphicData>
        </a:graphic>
      </p:graphicFrame>
      <p:sp>
        <p:nvSpPr>
          <p:cNvPr id="10282" name="Text Box 42"/>
          <p:cNvSpPr txBox="1">
            <a:spLocks noChangeArrowheads="1"/>
          </p:cNvSpPr>
          <p:nvPr/>
        </p:nvSpPr>
        <p:spPr bwMode="auto">
          <a:xfrm>
            <a:off x="5622925" y="3770313"/>
            <a:ext cx="184150" cy="366712"/>
          </a:xfrm>
          <a:prstGeom prst="rect">
            <a:avLst/>
          </a:prstGeom>
          <a:noFill/>
          <a:ln w="9525">
            <a:noFill/>
            <a:miter lim="800000"/>
            <a:headEnd/>
            <a:tailEnd/>
          </a:ln>
          <a:effectLst/>
        </p:spPr>
        <p:txBody>
          <a:bodyPr wrap="none">
            <a:spAutoFit/>
          </a:bodyPr>
          <a:lstStyle/>
          <a:p>
            <a:pPr eaLnBrk="1" hangingPunct="1"/>
            <a:endParaRPr lang="id-ID">
              <a:latin typeface="Arial" pitchFamily="34" charset="0"/>
            </a:endParaRPr>
          </a:p>
        </p:txBody>
      </p:sp>
      <p:graphicFrame>
        <p:nvGraphicFramePr>
          <p:cNvPr id="10286" name="Object 46"/>
          <p:cNvGraphicFramePr>
            <a:graphicFrameLocks noChangeAspect="1"/>
          </p:cNvGraphicFramePr>
          <p:nvPr/>
        </p:nvGraphicFramePr>
        <p:xfrm>
          <a:off x="5354638" y="4114800"/>
          <a:ext cx="2319337" cy="1141413"/>
        </p:xfrm>
        <a:graphic>
          <a:graphicData uri="http://schemas.openxmlformats.org/presentationml/2006/ole">
            <mc:AlternateContent xmlns:mc="http://schemas.openxmlformats.org/markup-compatibility/2006">
              <mc:Choice xmlns:v="urn:schemas-microsoft-com:vml" Requires="v">
                <p:oleObj spid="_x0000_s10295" name="Equation" r:id="rId7" imgW="799920" imgH="393480" progId="Equation.3">
                  <p:embed/>
                </p:oleObj>
              </mc:Choice>
              <mc:Fallback>
                <p:oleObj name="Equation" r:id="rId7" imgW="799920" imgH="393480" progId="Equation.3">
                  <p:embed/>
                  <p:pic>
                    <p:nvPicPr>
                      <p:cNvPr id="0" name="Picture 4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54638" y="4114800"/>
                        <a:ext cx="2319337" cy="1141413"/>
                      </a:xfrm>
                      <a:prstGeom prst="rect">
                        <a:avLst/>
                      </a:prstGeom>
                      <a:solidFill>
                        <a:srgbClr val="EBF25A"/>
                      </a:solidFill>
                      <a:ln w="9525">
                        <a:solidFill>
                          <a:srgbClr val="FFFFFF"/>
                        </a:solidFill>
                        <a:miter lim="800000"/>
                        <a:headEnd/>
                        <a:tailEnd/>
                      </a:ln>
                    </p:spPr>
                  </p:pic>
                </p:oleObj>
              </mc:Fallback>
            </mc:AlternateContent>
          </a:graphicData>
        </a:graphic>
      </p:graphicFrame>
      <p:graphicFrame>
        <p:nvGraphicFramePr>
          <p:cNvPr id="10288" name="Object 48"/>
          <p:cNvGraphicFramePr>
            <a:graphicFrameLocks noChangeAspect="1"/>
          </p:cNvGraphicFramePr>
          <p:nvPr/>
        </p:nvGraphicFramePr>
        <p:xfrm>
          <a:off x="5486400" y="2895600"/>
          <a:ext cx="3429000" cy="990600"/>
        </p:xfrm>
        <a:graphic>
          <a:graphicData uri="http://schemas.openxmlformats.org/presentationml/2006/ole">
            <mc:AlternateContent xmlns:mc="http://schemas.openxmlformats.org/markup-compatibility/2006">
              <mc:Choice xmlns:v="urn:schemas-microsoft-com:vml" Requires="v">
                <p:oleObj spid="_x0000_s10296" name="Equation" r:id="rId9" imgW="1574640" imgH="419040" progId="Equation.3">
                  <p:embed/>
                </p:oleObj>
              </mc:Choice>
              <mc:Fallback>
                <p:oleObj name="Equation" r:id="rId9" imgW="1574640" imgH="419040" progId="Equation.3">
                  <p:embed/>
                  <p:pic>
                    <p:nvPicPr>
                      <p:cNvPr id="0" name="Picture 48" descr="Papyrus"/>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486400" y="2895600"/>
                        <a:ext cx="3429000" cy="990600"/>
                      </a:xfrm>
                      <a:prstGeom prst="rect">
                        <a:avLst/>
                      </a:prstGeom>
                      <a:blipFill dpi="0" rotWithShape="0">
                        <a:blip r:embed="rId11"/>
                        <a:srcRect/>
                        <a:tile tx="0" ty="0" sx="100000" sy="100000" flip="none" algn="tl"/>
                      </a:bli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289" name="Picture 49"/>
          <p:cNvPicPr>
            <a:picLocks noChangeAspect="1" noChangeArrowheads="1"/>
          </p:cNvPicPr>
          <p:nvPr/>
        </p:nvPicPr>
        <p:blipFill>
          <a:blip r:embed="rId12"/>
          <a:srcRect/>
          <a:stretch>
            <a:fillRect/>
          </a:stretch>
        </p:blipFill>
        <p:spPr bwMode="auto">
          <a:xfrm>
            <a:off x="1828800" y="1066800"/>
            <a:ext cx="5495925" cy="15049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609600"/>
            <a:ext cx="8229600" cy="5521325"/>
          </a:xfrm>
        </p:spPr>
        <p:txBody>
          <a:bodyPr/>
          <a:lstStyle/>
          <a:p>
            <a:pPr eaLnBrk="1" hangingPunct="1"/>
            <a:r>
              <a:rPr lang="en-US" sz="2800" dirty="0" smtClean="0">
                <a:latin typeface="Arial" pitchFamily="34" charset="0"/>
              </a:rPr>
              <a:t>RO: Odd ratio        </a:t>
            </a:r>
            <a:endParaRPr lang="id-ID" sz="2800" dirty="0" smtClean="0">
              <a:latin typeface="Arial" pitchFamily="34" charset="0"/>
            </a:endParaRPr>
          </a:p>
          <a:p>
            <a:pPr eaLnBrk="1" hangingPunct="1"/>
            <a:r>
              <a:rPr lang="en-US" sz="2800" dirty="0" smtClean="0">
                <a:latin typeface="Arial" pitchFamily="34" charset="0"/>
              </a:rPr>
              <a:t> PRA: </a:t>
            </a:r>
            <a:r>
              <a:rPr lang="en-US" sz="2800" dirty="0" err="1" smtClean="0">
                <a:latin typeface="Arial" pitchFamily="34" charset="0"/>
              </a:rPr>
              <a:t>pengurangan</a:t>
            </a:r>
            <a:r>
              <a:rPr lang="en-US" sz="2800" dirty="0" smtClean="0">
                <a:latin typeface="Arial" pitchFamily="34" charset="0"/>
              </a:rPr>
              <a:t> </a:t>
            </a:r>
            <a:r>
              <a:rPr lang="en-US" sz="2800" dirty="0" err="1" smtClean="0">
                <a:latin typeface="Arial" pitchFamily="34" charset="0"/>
              </a:rPr>
              <a:t>risiko</a:t>
            </a:r>
            <a:r>
              <a:rPr lang="en-US" sz="2800" dirty="0" smtClean="0">
                <a:latin typeface="Arial" pitchFamily="34" charset="0"/>
              </a:rPr>
              <a:t> </a:t>
            </a:r>
            <a:r>
              <a:rPr lang="en-US" sz="2800" dirty="0" err="1" smtClean="0">
                <a:latin typeface="Arial" pitchFamily="34" charset="0"/>
              </a:rPr>
              <a:t>Absolut</a:t>
            </a:r>
            <a:r>
              <a:rPr lang="id-ID" sz="2800" dirty="0" smtClean="0">
                <a:latin typeface="Arial" pitchFamily="34" charset="0"/>
              </a:rPr>
              <a:t> /Absolute risk reduction (ARR)</a:t>
            </a:r>
            <a:endParaRPr lang="en-US" sz="2800" dirty="0" smtClean="0">
              <a:latin typeface="Arial" pitchFamily="34" charset="0"/>
            </a:endParaRPr>
          </a:p>
          <a:p>
            <a:pPr eaLnBrk="1" hangingPunct="1"/>
            <a:r>
              <a:rPr lang="en-US" sz="2800" dirty="0" smtClean="0">
                <a:latin typeface="Arial" pitchFamily="34" charset="0"/>
              </a:rPr>
              <a:t>RR: </a:t>
            </a:r>
            <a:r>
              <a:rPr lang="en-US" sz="2800" dirty="0" err="1" smtClean="0">
                <a:latin typeface="Arial" pitchFamily="34" charset="0"/>
              </a:rPr>
              <a:t>risiko</a:t>
            </a:r>
            <a:r>
              <a:rPr lang="en-US" sz="2800" dirty="0" smtClean="0">
                <a:latin typeface="Arial" pitchFamily="34" charset="0"/>
              </a:rPr>
              <a:t> relative   </a:t>
            </a:r>
            <a:endParaRPr lang="id-ID" sz="2800" dirty="0" smtClean="0">
              <a:latin typeface="Arial" pitchFamily="34" charset="0"/>
            </a:endParaRPr>
          </a:p>
          <a:p>
            <a:pPr eaLnBrk="1" hangingPunct="1"/>
            <a:r>
              <a:rPr lang="en-US" sz="2800" dirty="0" smtClean="0">
                <a:latin typeface="Arial" pitchFamily="34" charset="0"/>
              </a:rPr>
              <a:t>JDD: </a:t>
            </a:r>
            <a:r>
              <a:rPr lang="en-US" sz="2800" dirty="0" err="1" smtClean="0">
                <a:latin typeface="Arial" pitchFamily="34" charset="0"/>
              </a:rPr>
              <a:t>Jumlah</a:t>
            </a:r>
            <a:r>
              <a:rPr lang="en-US" sz="2800" dirty="0" smtClean="0">
                <a:latin typeface="Arial" pitchFamily="34" charset="0"/>
              </a:rPr>
              <a:t> </a:t>
            </a:r>
            <a:r>
              <a:rPr lang="en-US" sz="2800" dirty="0" err="1" smtClean="0">
                <a:latin typeface="Arial" pitchFamily="34" charset="0"/>
              </a:rPr>
              <a:t>dibutuhkan</a:t>
            </a:r>
            <a:r>
              <a:rPr lang="en-US" sz="2800" dirty="0" smtClean="0">
                <a:latin typeface="Arial" pitchFamily="34" charset="0"/>
              </a:rPr>
              <a:t> </a:t>
            </a:r>
            <a:r>
              <a:rPr lang="en-US" sz="2800" dirty="0" err="1" smtClean="0">
                <a:latin typeface="Arial" pitchFamily="34" charset="0"/>
              </a:rPr>
              <a:t>untuk</a:t>
            </a:r>
            <a:r>
              <a:rPr lang="en-US" sz="2800" dirty="0" smtClean="0">
                <a:latin typeface="Arial" pitchFamily="34" charset="0"/>
              </a:rPr>
              <a:t> </a:t>
            </a:r>
            <a:r>
              <a:rPr lang="en-US" sz="2800" dirty="0" err="1" smtClean="0">
                <a:latin typeface="Arial" pitchFamily="34" charset="0"/>
              </a:rPr>
              <a:t>diobati</a:t>
            </a:r>
            <a:r>
              <a:rPr lang="en-US" sz="2800" dirty="0" smtClean="0">
                <a:latin typeface="Arial" pitchFamily="34" charset="0"/>
              </a:rPr>
              <a:t> (Number Need to Treat (NNT))</a:t>
            </a:r>
            <a:endParaRPr lang="id-ID" sz="2800" dirty="0" smtClean="0">
              <a:latin typeface="Arial" pitchFamily="34" charset="0"/>
            </a:endParaRPr>
          </a:p>
          <a:p>
            <a:pPr eaLnBrk="1" hangingPunct="1"/>
            <a:r>
              <a:rPr lang="id-ID" sz="2800" dirty="0" smtClean="0">
                <a:latin typeface="Arial" pitchFamily="34" charset="0"/>
              </a:rPr>
              <a:t>EER: Experimental event rate: </a:t>
            </a:r>
            <a:r>
              <a:rPr lang="en-US" sz="2800" dirty="0" smtClean="0">
                <a:latin typeface="Arial" pitchFamily="34" charset="0"/>
              </a:rPr>
              <a:t>a</a:t>
            </a:r>
            <a:r>
              <a:rPr lang="id-ID" sz="2800" dirty="0" smtClean="0">
                <a:latin typeface="Arial" pitchFamily="34" charset="0"/>
              </a:rPr>
              <a:t>/ (a+b)</a:t>
            </a:r>
          </a:p>
          <a:p>
            <a:pPr eaLnBrk="1" hangingPunct="1"/>
            <a:r>
              <a:rPr lang="id-ID" sz="2800" dirty="0" smtClean="0">
                <a:latin typeface="Arial" pitchFamily="34" charset="0"/>
              </a:rPr>
              <a:t>CER: Control event rate : </a:t>
            </a:r>
            <a:r>
              <a:rPr lang="en-US" sz="2800" dirty="0" smtClean="0">
                <a:latin typeface="Arial" pitchFamily="34" charset="0"/>
              </a:rPr>
              <a:t>c</a:t>
            </a:r>
            <a:r>
              <a:rPr lang="id-ID" sz="2800" dirty="0" smtClean="0">
                <a:latin typeface="Arial" pitchFamily="34" charset="0"/>
              </a:rPr>
              <a:t>/ (d+c)</a:t>
            </a:r>
          </a:p>
          <a:p>
            <a:pPr eaLnBrk="1" hangingPunct="1"/>
            <a:r>
              <a:rPr lang="id-ID" sz="2800" dirty="0" smtClean="0">
                <a:latin typeface="Arial" pitchFamily="34" charset="0"/>
              </a:rPr>
              <a:t>RRR: </a:t>
            </a:r>
            <a:r>
              <a:rPr lang="id-ID" sz="2800" dirty="0" smtClean="0"/>
              <a:t>ARR dibagi risiko outcome pada kelompok kontrol</a:t>
            </a:r>
            <a:r>
              <a:rPr lang="en-US" sz="2800" dirty="0" smtClean="0"/>
              <a:t>= ARR/CER </a:t>
            </a:r>
            <a:r>
              <a:rPr lang="en-US" sz="2800" dirty="0" err="1" smtClean="0"/>
              <a:t>atau</a:t>
            </a:r>
            <a:r>
              <a:rPr lang="en-US" sz="2800" dirty="0" smtClean="0"/>
              <a:t> 1-RR</a:t>
            </a:r>
            <a:endParaRPr lang="id-ID" sz="2800" dirty="0" smtClean="0">
              <a:latin typeface="Arial" pitchFamily="34" charset="0"/>
            </a:endParaRPr>
          </a:p>
          <a:p>
            <a:pPr eaLnBrk="1" hangingPunct="1"/>
            <a:r>
              <a:rPr lang="id-ID" sz="2800" dirty="0" smtClean="0">
                <a:latin typeface="Arial" pitchFamily="34" charset="0"/>
              </a:rPr>
              <a:t>ARR: Absolute risk reduction (pengurangan risiko absolute/ PRA): ARR= CER-EER</a:t>
            </a:r>
            <a:endParaRPr lang="en-US" sz="2800" dirty="0" smtClean="0">
              <a:latin typeface="Arial" pitchFamily="34" charset="0"/>
            </a:endParaRPr>
          </a:p>
          <a:p>
            <a:endParaRPr lang="id-ID"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PEMAKNAAN</a:t>
            </a:r>
            <a:endParaRPr lang="id-ID" dirty="0"/>
          </a:p>
        </p:txBody>
      </p:sp>
      <p:sp>
        <p:nvSpPr>
          <p:cNvPr id="3" name="Text Placeholder 2"/>
          <p:cNvSpPr>
            <a:spLocks noGrp="1"/>
          </p:cNvSpPr>
          <p:nvPr>
            <p:ph type="body" sz="half" idx="1"/>
          </p:nvPr>
        </p:nvSpPr>
        <p:spPr>
          <a:xfrm>
            <a:off x="457200" y="1600200"/>
            <a:ext cx="8229600" cy="4530725"/>
          </a:xfrm>
        </p:spPr>
        <p:txBody>
          <a:bodyPr/>
          <a:lstStyle/>
          <a:p>
            <a:r>
              <a:rPr lang="id-ID" dirty="0" smtClean="0"/>
              <a:t>RR=1 berarti tidak ada beda pada 2 kelompok tersebut</a:t>
            </a:r>
            <a:r>
              <a:rPr lang="en-US" dirty="0" smtClean="0"/>
              <a:t> (</a:t>
            </a:r>
            <a:r>
              <a:rPr lang="en-US" dirty="0" err="1" smtClean="0"/>
              <a:t>treatmen</a:t>
            </a:r>
            <a:r>
              <a:rPr lang="en-US" dirty="0" smtClean="0"/>
              <a:t> </a:t>
            </a:r>
            <a:r>
              <a:rPr lang="en-US" dirty="0" err="1" smtClean="0"/>
              <a:t>tidak</a:t>
            </a:r>
            <a:r>
              <a:rPr lang="en-US" dirty="0" smtClean="0"/>
              <a:t> </a:t>
            </a:r>
            <a:r>
              <a:rPr lang="en-US" dirty="0" err="1" smtClean="0"/>
              <a:t>mengurangi</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meningkatkan</a:t>
            </a:r>
            <a:r>
              <a:rPr lang="en-US" dirty="0" smtClean="0"/>
              <a:t> </a:t>
            </a:r>
            <a:r>
              <a:rPr lang="en-US" dirty="0" err="1" smtClean="0"/>
              <a:t>terjadinya</a:t>
            </a:r>
            <a:r>
              <a:rPr lang="en-US" dirty="0" smtClean="0"/>
              <a:t> outcome)</a:t>
            </a:r>
            <a:endParaRPr lang="id-ID" dirty="0" smtClean="0"/>
          </a:p>
          <a:p>
            <a:r>
              <a:rPr lang="id-ID" dirty="0" smtClean="0"/>
              <a:t>RR&lt;1 berarti treatmen mengurangi risiko terjadinya </a:t>
            </a:r>
            <a:r>
              <a:rPr lang="en-US" dirty="0" smtClean="0"/>
              <a:t>outcome</a:t>
            </a:r>
            <a:endParaRPr lang="id-ID" dirty="0" smtClean="0"/>
          </a:p>
          <a:p>
            <a:r>
              <a:rPr lang="id-ID" dirty="0" smtClean="0"/>
              <a:t>RR&gt;1 berarti treatment meningktkan risiko terjdinya </a:t>
            </a:r>
            <a:r>
              <a:rPr lang="en-US" dirty="0" smtClean="0"/>
              <a:t>outcome</a:t>
            </a:r>
            <a:endParaRPr lang="id-ID"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712787"/>
          </a:xfrm>
        </p:spPr>
        <p:txBody>
          <a:bodyPr/>
          <a:lstStyle/>
          <a:p>
            <a:r>
              <a:rPr lang="en-US" dirty="0" err="1" smtClean="0"/>
              <a:t>Pemaknaan</a:t>
            </a:r>
            <a:r>
              <a:rPr lang="en-US" dirty="0" smtClean="0"/>
              <a:t> ….</a:t>
            </a:r>
            <a:endParaRPr lang="id-ID" dirty="0"/>
          </a:p>
        </p:txBody>
      </p:sp>
      <p:sp>
        <p:nvSpPr>
          <p:cNvPr id="3" name="Text Placeholder 2"/>
          <p:cNvSpPr>
            <a:spLocks noGrp="1"/>
          </p:cNvSpPr>
          <p:nvPr>
            <p:ph type="body" sz="half" idx="1"/>
          </p:nvPr>
        </p:nvSpPr>
        <p:spPr>
          <a:xfrm>
            <a:off x="457200" y="1295400"/>
            <a:ext cx="8229600" cy="4530725"/>
          </a:xfrm>
        </p:spPr>
        <p:txBody>
          <a:bodyPr/>
          <a:lstStyle/>
          <a:p>
            <a:r>
              <a:rPr lang="en-US" sz="3000" dirty="0" smtClean="0"/>
              <a:t>ARR = </a:t>
            </a:r>
            <a:r>
              <a:rPr lang="id-ID" sz="3000" dirty="0" smtClean="0"/>
              <a:t>Artinya keuntungan absolut </a:t>
            </a:r>
            <a:r>
              <a:rPr lang="en-US" sz="3000" dirty="0" smtClean="0"/>
              <a:t>yang </a:t>
            </a:r>
            <a:r>
              <a:rPr lang="en-US" sz="3000" dirty="0" err="1" smtClean="0"/>
              <a:t>diperoleh</a:t>
            </a:r>
            <a:r>
              <a:rPr lang="en-US" sz="3000" dirty="0" smtClean="0"/>
              <a:t> </a:t>
            </a:r>
            <a:r>
              <a:rPr lang="id-ID" sz="3000" dirty="0" smtClean="0"/>
              <a:t>dari pemberian perlakuan adalah </a:t>
            </a:r>
            <a:r>
              <a:rPr lang="en-US" sz="3000" dirty="0" err="1" smtClean="0"/>
              <a:t>sebesar</a:t>
            </a:r>
            <a:r>
              <a:rPr lang="en-US" sz="3000" dirty="0" smtClean="0"/>
              <a:t> </a:t>
            </a:r>
            <a:r>
              <a:rPr lang="en-US" sz="3000" dirty="0" err="1" smtClean="0"/>
              <a:t>nilai</a:t>
            </a:r>
            <a:r>
              <a:rPr lang="en-US" sz="3000" dirty="0" smtClean="0"/>
              <a:t> ARR</a:t>
            </a:r>
            <a:r>
              <a:rPr lang="id-ID" sz="3000" dirty="0" smtClean="0"/>
              <a:t> dalam mengurangi terjadinya kematian.</a:t>
            </a:r>
            <a:endParaRPr lang="en-US" sz="3000" dirty="0" smtClean="0"/>
          </a:p>
          <a:p>
            <a:r>
              <a:rPr lang="id-ID" sz="3000" dirty="0" smtClean="0"/>
              <a:t>RRR menunjukkan penurunan jumlah outcome dalam kelompok perlakuan terhadap kelompok kontrol</a:t>
            </a:r>
            <a:endParaRPr lang="en-US" sz="3000" dirty="0" smtClean="0"/>
          </a:p>
          <a:p>
            <a:r>
              <a:rPr lang="id-ID" sz="3000" dirty="0" smtClean="0"/>
              <a:t>NNT menunjukkan jumlah pasien yang harus diobati </a:t>
            </a:r>
            <a:r>
              <a:rPr lang="en-US" sz="3000" dirty="0" smtClean="0"/>
              <a:t>(</a:t>
            </a:r>
            <a:r>
              <a:rPr lang="en-US" sz="3000" dirty="0" err="1" smtClean="0"/>
              <a:t>selama</a:t>
            </a:r>
            <a:r>
              <a:rPr lang="en-US" sz="3000" dirty="0" smtClean="0"/>
              <a:t> </a:t>
            </a:r>
            <a:r>
              <a:rPr lang="en-US" sz="3000" dirty="0" err="1" smtClean="0"/>
              <a:t>masa</a:t>
            </a:r>
            <a:r>
              <a:rPr lang="en-US" sz="3000" dirty="0" smtClean="0"/>
              <a:t> </a:t>
            </a:r>
            <a:r>
              <a:rPr lang="en-US" sz="3000" dirty="0" err="1" smtClean="0"/>
              <a:t>penelitian</a:t>
            </a:r>
            <a:r>
              <a:rPr lang="en-US" sz="3000" dirty="0" smtClean="0"/>
              <a:t>) </a:t>
            </a:r>
            <a:r>
              <a:rPr lang="id-ID" sz="3000" dirty="0" smtClean="0"/>
              <a:t>agar dapat mencegah terjadinya 1 kasus (outcome)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457200" y="914400"/>
            <a:ext cx="8229600" cy="5211763"/>
          </a:xfrm>
        </p:spPr>
        <p:txBody>
          <a:bodyPr/>
          <a:lstStyle/>
          <a:p>
            <a:pPr>
              <a:buFont typeface="Wingdings" pitchFamily="2" charset="2"/>
              <a:buNone/>
            </a:pPr>
            <a:r>
              <a:rPr lang="en-US" dirty="0"/>
              <a:t>	</a:t>
            </a:r>
            <a:r>
              <a:rPr lang="en-US" dirty="0" err="1"/>
              <a:t>seberapa</a:t>
            </a:r>
            <a:r>
              <a:rPr lang="en-US" dirty="0"/>
              <a:t> </a:t>
            </a:r>
            <a:r>
              <a:rPr lang="en-US" dirty="0" err="1"/>
              <a:t>persisi</a:t>
            </a:r>
            <a:r>
              <a:rPr lang="en-US" dirty="0"/>
              <a:t> </a:t>
            </a:r>
            <a:r>
              <a:rPr lang="en-US" dirty="0" err="1"/>
              <a:t>estimasi</a:t>
            </a:r>
            <a:r>
              <a:rPr lang="en-US" dirty="0"/>
              <a:t> </a:t>
            </a:r>
            <a:r>
              <a:rPr lang="en-US" dirty="0" err="1"/>
              <a:t>dari</a:t>
            </a:r>
            <a:r>
              <a:rPr lang="en-US" dirty="0"/>
              <a:t> </a:t>
            </a:r>
            <a:r>
              <a:rPr lang="en-US" dirty="0" err="1"/>
              <a:t>pengaruh</a:t>
            </a:r>
            <a:r>
              <a:rPr lang="en-US" dirty="0"/>
              <a:t> </a:t>
            </a:r>
            <a:r>
              <a:rPr lang="en-US" dirty="0" err="1"/>
              <a:t>terapi</a:t>
            </a:r>
            <a:r>
              <a:rPr lang="en-US" dirty="0"/>
              <a:t> </a:t>
            </a:r>
            <a:r>
              <a:rPr lang="en-US" dirty="0" err="1"/>
              <a:t>diketahui</a:t>
            </a:r>
            <a:r>
              <a:rPr lang="en-US" dirty="0"/>
              <a:t> </a:t>
            </a:r>
            <a:r>
              <a:rPr lang="en-US" dirty="0" err="1"/>
              <a:t>dengan</a:t>
            </a:r>
            <a:r>
              <a:rPr lang="en-US" dirty="0"/>
              <a:t>: </a:t>
            </a:r>
            <a:r>
              <a:rPr lang="en-US" dirty="0" err="1"/>
              <a:t>mengetahui</a:t>
            </a:r>
            <a:r>
              <a:rPr lang="en-US" dirty="0"/>
              <a:t> </a:t>
            </a:r>
            <a:r>
              <a:rPr lang="en-US" dirty="0" err="1"/>
              <a:t>nilai</a:t>
            </a:r>
            <a:r>
              <a:rPr lang="en-US" dirty="0"/>
              <a:t> Interval </a:t>
            </a:r>
            <a:r>
              <a:rPr lang="en-US" dirty="0" err="1"/>
              <a:t>Kepercayaan</a:t>
            </a:r>
            <a:r>
              <a:rPr lang="en-US" dirty="0"/>
              <a:t> (IK), </a:t>
            </a:r>
            <a:r>
              <a:rPr lang="en-US" dirty="0" err="1"/>
              <a:t>yaitu</a:t>
            </a:r>
            <a:r>
              <a:rPr lang="en-US" dirty="0"/>
              <a:t> </a:t>
            </a:r>
            <a:r>
              <a:rPr lang="en-US" dirty="0" err="1"/>
              <a:t>rentang</a:t>
            </a:r>
            <a:r>
              <a:rPr lang="en-US" dirty="0"/>
              <a:t> </a:t>
            </a:r>
            <a:r>
              <a:rPr lang="en-US" dirty="0" err="1"/>
              <a:t>kepercayaan</a:t>
            </a:r>
            <a:r>
              <a:rPr lang="en-US" dirty="0"/>
              <a:t> </a:t>
            </a:r>
            <a:r>
              <a:rPr lang="en-US" dirty="0" err="1"/>
              <a:t>terhadap</a:t>
            </a:r>
            <a:r>
              <a:rPr lang="en-US" dirty="0"/>
              <a:t> </a:t>
            </a:r>
            <a:r>
              <a:rPr lang="en-US" dirty="0" err="1"/>
              <a:t>kebenaran</a:t>
            </a:r>
            <a:r>
              <a:rPr lang="en-US" dirty="0"/>
              <a:t>.</a:t>
            </a:r>
          </a:p>
          <a:p>
            <a:pPr>
              <a:buFont typeface="Wingdings" pitchFamily="2" charset="2"/>
              <a:buNone/>
            </a:pPr>
            <a:r>
              <a:rPr lang="en-US" dirty="0"/>
              <a:t>	</a:t>
            </a:r>
            <a:r>
              <a:rPr lang="en-US" dirty="0" err="1"/>
              <a:t>Nilai</a:t>
            </a:r>
            <a:r>
              <a:rPr lang="en-US" dirty="0"/>
              <a:t> JJD </a:t>
            </a:r>
            <a:r>
              <a:rPr lang="en-US" dirty="0" err="1"/>
              <a:t>dinyatakan</a:t>
            </a:r>
            <a:r>
              <a:rPr lang="en-US" dirty="0"/>
              <a:t> </a:t>
            </a:r>
            <a:r>
              <a:rPr lang="en-US" dirty="0" err="1"/>
              <a:t>bermakna</a:t>
            </a:r>
            <a:r>
              <a:rPr lang="en-US" dirty="0"/>
              <a:t> </a:t>
            </a:r>
            <a:r>
              <a:rPr lang="en-US" dirty="0" err="1"/>
              <a:t>jika</a:t>
            </a:r>
            <a:r>
              <a:rPr lang="en-US" dirty="0"/>
              <a:t> </a:t>
            </a:r>
            <a:r>
              <a:rPr lang="en-US" dirty="0" err="1"/>
              <a:t>besarnya</a:t>
            </a:r>
            <a:r>
              <a:rPr lang="en-US" dirty="0"/>
              <a:t> IK </a:t>
            </a:r>
            <a:r>
              <a:rPr lang="en-US" dirty="0" err="1"/>
              <a:t>tidak</a:t>
            </a:r>
            <a:r>
              <a:rPr lang="en-US" dirty="0"/>
              <a:t> </a:t>
            </a:r>
            <a:r>
              <a:rPr lang="en-US" dirty="0" err="1"/>
              <a:t>melampaui</a:t>
            </a:r>
            <a:r>
              <a:rPr lang="en-US" dirty="0"/>
              <a:t> </a:t>
            </a:r>
            <a:r>
              <a:rPr lang="en-US" dirty="0" err="1"/>
              <a:t>angka</a:t>
            </a:r>
            <a:r>
              <a:rPr lang="en-US" dirty="0"/>
              <a:t> 1 </a:t>
            </a:r>
            <a:r>
              <a:rPr lang="en-US" dirty="0" err="1"/>
              <a:t>dan</a:t>
            </a:r>
            <a:r>
              <a:rPr lang="en-US" dirty="0"/>
              <a:t> </a:t>
            </a:r>
            <a:r>
              <a:rPr lang="en-US" dirty="0" err="1"/>
              <a:t>rentangnya</a:t>
            </a:r>
            <a:r>
              <a:rPr lang="en-US" dirty="0"/>
              <a:t> </a:t>
            </a:r>
            <a:r>
              <a:rPr lang="en-US" dirty="0" err="1"/>
              <a:t>sempit</a:t>
            </a:r>
            <a:r>
              <a:rPr lang="en-US" dirty="0"/>
              <a:t>. </a:t>
            </a:r>
            <a:r>
              <a:rPr lang="en-US" dirty="0" err="1"/>
              <a:t>Jika</a:t>
            </a:r>
            <a:r>
              <a:rPr lang="en-US" dirty="0"/>
              <a:t> IK </a:t>
            </a:r>
            <a:r>
              <a:rPr lang="en-US" dirty="0" err="1"/>
              <a:t>mencakup</a:t>
            </a:r>
            <a:r>
              <a:rPr lang="en-US" dirty="0"/>
              <a:t> </a:t>
            </a:r>
            <a:r>
              <a:rPr lang="en-US" dirty="0" err="1"/>
              <a:t>angka</a:t>
            </a:r>
            <a:r>
              <a:rPr lang="en-US" dirty="0"/>
              <a:t> 1, </a:t>
            </a:r>
            <a:r>
              <a:rPr lang="en-US" dirty="0" err="1"/>
              <a:t>misalnya</a:t>
            </a:r>
            <a:r>
              <a:rPr lang="en-US" dirty="0"/>
              <a:t> 0,5 – 1,5 </a:t>
            </a:r>
            <a:r>
              <a:rPr lang="en-US" dirty="0" err="1"/>
              <a:t>nilai</a:t>
            </a:r>
            <a:r>
              <a:rPr lang="en-US" dirty="0"/>
              <a:t> JDD </a:t>
            </a:r>
            <a:r>
              <a:rPr lang="en-US" dirty="0" err="1"/>
              <a:t>menjadi</a:t>
            </a:r>
            <a:r>
              <a:rPr lang="en-US" dirty="0"/>
              <a:t> </a:t>
            </a:r>
            <a:r>
              <a:rPr lang="en-US" dirty="0" err="1"/>
              <a:t>tidak</a:t>
            </a:r>
            <a:r>
              <a:rPr lang="en-US" dirty="0"/>
              <a:t> </a:t>
            </a:r>
            <a:r>
              <a:rPr lang="en-US" dirty="0" err="1"/>
              <a:t>bermakna</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dirty="0"/>
              <a:t>Can the result be </a:t>
            </a:r>
            <a:r>
              <a:rPr lang="en-US" sz="4000" dirty="0" smtClean="0"/>
              <a:t>applied</a:t>
            </a:r>
            <a:br>
              <a:rPr lang="en-US" sz="4000" dirty="0" smtClean="0"/>
            </a:br>
            <a:r>
              <a:rPr lang="en-US" sz="4000" dirty="0" smtClean="0"/>
              <a:t>(</a:t>
            </a:r>
            <a:r>
              <a:rPr lang="en-US" sz="4000" dirty="0" err="1" smtClean="0"/>
              <a:t>lihat</a:t>
            </a:r>
            <a:r>
              <a:rPr lang="en-US" sz="4000" dirty="0" smtClean="0"/>
              <a:t> </a:t>
            </a:r>
            <a:r>
              <a:rPr lang="en-US" sz="4000" dirty="0" err="1" smtClean="0"/>
              <a:t>sampel</a:t>
            </a:r>
            <a:r>
              <a:rPr lang="en-US" sz="4000" dirty="0" smtClean="0"/>
              <a:t>)</a:t>
            </a:r>
            <a:endParaRPr lang="en-US" sz="4000" dirty="0"/>
          </a:p>
        </p:txBody>
      </p:sp>
      <p:sp>
        <p:nvSpPr>
          <p:cNvPr id="18435" name="Rectangle 3"/>
          <p:cNvSpPr>
            <a:spLocks noGrp="1" noChangeArrowheads="1"/>
          </p:cNvSpPr>
          <p:nvPr>
            <p:ph type="body" idx="1"/>
          </p:nvPr>
        </p:nvSpPr>
        <p:spPr/>
        <p:txBody>
          <a:bodyPr/>
          <a:lstStyle/>
          <a:p>
            <a:pPr marL="609600" indent="-609600">
              <a:lnSpc>
                <a:spcPct val="80000"/>
              </a:lnSpc>
              <a:buFont typeface="Wingdings" pitchFamily="2" charset="2"/>
              <a:buNone/>
            </a:pPr>
            <a:r>
              <a:rPr lang="en-US" sz="2400" dirty="0"/>
              <a:t>Things should be considered:</a:t>
            </a:r>
          </a:p>
          <a:p>
            <a:pPr marL="609600" indent="-609600">
              <a:lnSpc>
                <a:spcPct val="80000"/>
              </a:lnSpc>
              <a:buFontTx/>
              <a:buAutoNum type="arabicPeriod"/>
            </a:pPr>
            <a:r>
              <a:rPr lang="en-US" sz="2800" dirty="0" err="1"/>
              <a:t>Apakah</a:t>
            </a:r>
            <a:r>
              <a:rPr lang="en-US" sz="2800" dirty="0"/>
              <a:t> </a:t>
            </a:r>
            <a:r>
              <a:rPr lang="en-US" sz="2800" dirty="0" err="1"/>
              <a:t>pasien</a:t>
            </a:r>
            <a:r>
              <a:rPr lang="en-US" sz="2800" dirty="0"/>
              <a:t> </a:t>
            </a:r>
            <a:r>
              <a:rPr lang="en-US" sz="2800" dirty="0" err="1"/>
              <a:t>kita</a:t>
            </a:r>
            <a:r>
              <a:rPr lang="en-US" sz="2800" dirty="0"/>
              <a:t> </a:t>
            </a:r>
            <a:r>
              <a:rPr lang="en-US" sz="2800" dirty="0" err="1"/>
              <a:t>terdapat</a:t>
            </a:r>
            <a:r>
              <a:rPr lang="en-US" sz="2800" dirty="0"/>
              <a:t> </a:t>
            </a:r>
            <a:r>
              <a:rPr lang="en-US" sz="2800" dirty="0" err="1"/>
              <a:t>perbedaan</a:t>
            </a:r>
            <a:r>
              <a:rPr lang="en-US" sz="2800" dirty="0"/>
              <a:t> </a:t>
            </a:r>
            <a:r>
              <a:rPr lang="en-US" sz="2800" dirty="0" err="1"/>
              <a:t>dengan</a:t>
            </a:r>
            <a:r>
              <a:rPr lang="en-US" sz="2800" dirty="0"/>
              <a:t> </a:t>
            </a:r>
            <a:r>
              <a:rPr lang="en-US" sz="2800" dirty="0" err="1"/>
              <a:t>subjek</a:t>
            </a:r>
            <a:r>
              <a:rPr lang="en-US" sz="2800" dirty="0"/>
              <a:t> </a:t>
            </a:r>
            <a:r>
              <a:rPr lang="en-US" sz="2800" dirty="0" err="1"/>
              <a:t>pada</a:t>
            </a:r>
            <a:r>
              <a:rPr lang="en-US" sz="2800" dirty="0"/>
              <a:t> </a:t>
            </a:r>
            <a:r>
              <a:rPr lang="en-US" sz="2800" dirty="0" err="1"/>
              <a:t>penelitian</a:t>
            </a:r>
            <a:r>
              <a:rPr lang="en-US" sz="2800" dirty="0" smtClean="0"/>
              <a:t>.</a:t>
            </a:r>
            <a:endParaRPr lang="id-ID" sz="2400" dirty="0" smtClean="0"/>
          </a:p>
          <a:p>
            <a:pPr marL="609600" indent="-609600">
              <a:lnSpc>
                <a:spcPct val="80000"/>
              </a:lnSpc>
              <a:buFontTx/>
              <a:buAutoNum type="arabicPeriod"/>
            </a:pPr>
            <a:r>
              <a:rPr lang="en-US" sz="2800" dirty="0" err="1" smtClean="0"/>
              <a:t>Apakah</a:t>
            </a:r>
            <a:r>
              <a:rPr lang="en-US" sz="2800" dirty="0" smtClean="0"/>
              <a:t> </a:t>
            </a:r>
            <a:r>
              <a:rPr lang="en-US" sz="2800" dirty="0" err="1"/>
              <a:t>terapi</a:t>
            </a:r>
            <a:r>
              <a:rPr lang="en-US" sz="2800" dirty="0"/>
              <a:t> </a:t>
            </a:r>
            <a:r>
              <a:rPr lang="en-US" sz="2800" dirty="0" err="1"/>
              <a:t>tersebut</a:t>
            </a:r>
            <a:r>
              <a:rPr lang="en-US" sz="2800" dirty="0"/>
              <a:t> </a:t>
            </a:r>
            <a:r>
              <a:rPr lang="en-US" sz="2800" dirty="0" err="1"/>
              <a:t>mungkin</a:t>
            </a:r>
            <a:r>
              <a:rPr lang="en-US" sz="2800" dirty="0"/>
              <a:t> </a:t>
            </a:r>
            <a:r>
              <a:rPr lang="en-US" sz="2800" dirty="0" err="1"/>
              <a:t>untuk</a:t>
            </a:r>
            <a:r>
              <a:rPr lang="en-US" sz="2800" dirty="0"/>
              <a:t> </a:t>
            </a:r>
            <a:r>
              <a:rPr lang="en-US" sz="2800" dirty="0" err="1"/>
              <a:t>diterapkan</a:t>
            </a:r>
            <a:r>
              <a:rPr lang="en-US" sz="2800" dirty="0"/>
              <a:t> </a:t>
            </a:r>
            <a:r>
              <a:rPr lang="en-US" sz="2800" dirty="0" err="1"/>
              <a:t>pada</a:t>
            </a:r>
            <a:r>
              <a:rPr lang="en-US" sz="2800" dirty="0"/>
              <a:t> </a:t>
            </a:r>
            <a:r>
              <a:rPr lang="en-US" sz="2800" dirty="0" err="1"/>
              <a:t>pasien</a:t>
            </a:r>
            <a:r>
              <a:rPr lang="en-US" sz="2800" dirty="0"/>
              <a:t> </a:t>
            </a:r>
            <a:r>
              <a:rPr lang="en-US" sz="2800" dirty="0" err="1"/>
              <a:t>kita</a:t>
            </a:r>
            <a:r>
              <a:rPr lang="en-US" sz="2800" dirty="0"/>
              <a:t> (</a:t>
            </a:r>
            <a:r>
              <a:rPr lang="en-US" sz="2800" dirty="0" err="1"/>
              <a:t>dengan</a:t>
            </a:r>
            <a:r>
              <a:rPr lang="en-US" sz="2800" dirty="0"/>
              <a:t> setting </a:t>
            </a:r>
            <a:r>
              <a:rPr lang="en-US" sz="2800" dirty="0" err="1"/>
              <a:t>kita</a:t>
            </a:r>
            <a:r>
              <a:rPr lang="en-US" sz="2800" dirty="0"/>
              <a:t>)</a:t>
            </a:r>
          </a:p>
          <a:p>
            <a:pPr marL="609600" indent="-609600">
              <a:lnSpc>
                <a:spcPct val="80000"/>
              </a:lnSpc>
              <a:buFontTx/>
              <a:buAutoNum type="arabicPeriod"/>
            </a:pPr>
            <a:r>
              <a:rPr lang="en-US" sz="2800" dirty="0" err="1"/>
              <a:t>Apakah</a:t>
            </a:r>
            <a:r>
              <a:rPr lang="en-US" sz="2800" dirty="0"/>
              <a:t> </a:t>
            </a:r>
            <a:r>
              <a:rPr lang="en-US" sz="2800" dirty="0" err="1"/>
              <a:t>pasien</a:t>
            </a:r>
            <a:r>
              <a:rPr lang="en-US" sz="2800" dirty="0"/>
              <a:t> </a:t>
            </a:r>
            <a:r>
              <a:rPr lang="en-US" sz="2800" dirty="0" err="1"/>
              <a:t>kita</a:t>
            </a:r>
            <a:r>
              <a:rPr lang="en-US" sz="2800" dirty="0"/>
              <a:t> </a:t>
            </a:r>
            <a:r>
              <a:rPr lang="en-US" sz="2800" dirty="0" err="1"/>
              <a:t>mempunyai</a:t>
            </a:r>
            <a:r>
              <a:rPr lang="en-US" sz="2800" dirty="0"/>
              <a:t> </a:t>
            </a:r>
            <a:r>
              <a:rPr lang="en-US" sz="2800" dirty="0" err="1"/>
              <a:t>potensi</a:t>
            </a:r>
            <a:r>
              <a:rPr lang="en-US" sz="2800" dirty="0"/>
              <a:t> yang </a:t>
            </a:r>
            <a:r>
              <a:rPr lang="en-US" sz="2800" dirty="0" err="1"/>
              <a:t>menguntungkan</a:t>
            </a:r>
            <a:r>
              <a:rPr lang="en-US" sz="2800" dirty="0"/>
              <a:t> </a:t>
            </a:r>
            <a:r>
              <a:rPr lang="en-US" sz="2800" dirty="0" err="1"/>
              <a:t>atau</a:t>
            </a:r>
            <a:r>
              <a:rPr lang="en-US" sz="2800" dirty="0"/>
              <a:t> </a:t>
            </a:r>
            <a:r>
              <a:rPr lang="en-US" sz="2800" dirty="0" err="1"/>
              <a:t>merugikan</a:t>
            </a:r>
            <a:r>
              <a:rPr lang="en-US" sz="2800" dirty="0"/>
              <a:t> </a:t>
            </a:r>
            <a:r>
              <a:rPr lang="en-US" sz="2800" dirty="0" err="1"/>
              <a:t>jika</a:t>
            </a:r>
            <a:r>
              <a:rPr lang="en-US" sz="2800" dirty="0"/>
              <a:t> </a:t>
            </a:r>
            <a:r>
              <a:rPr lang="en-US" sz="2800" dirty="0" err="1"/>
              <a:t>terapi</a:t>
            </a:r>
            <a:r>
              <a:rPr lang="en-US" sz="2800" dirty="0"/>
              <a:t> </a:t>
            </a:r>
            <a:r>
              <a:rPr lang="en-US" sz="2800" dirty="0" err="1"/>
              <a:t>tersebut</a:t>
            </a:r>
            <a:r>
              <a:rPr lang="en-US" sz="2800" dirty="0"/>
              <a:t> </a:t>
            </a:r>
            <a:r>
              <a:rPr lang="en-US" sz="2800" dirty="0" err="1"/>
              <a:t>diterapkan</a:t>
            </a:r>
            <a:r>
              <a:rPr lang="en-US" sz="2800" dirty="0" smtClean="0"/>
              <a:t>?</a:t>
            </a:r>
            <a:r>
              <a:rPr lang="id-ID" sz="2800" dirty="0" smtClean="0"/>
              <a:t> </a:t>
            </a:r>
            <a:endParaRPr lang="en-US" sz="2800" dirty="0"/>
          </a:p>
          <a:p>
            <a:pPr marL="609600" indent="-609600">
              <a:lnSpc>
                <a:spcPct val="80000"/>
              </a:lnSpc>
              <a:buFontTx/>
              <a:buAutoNum type="arabicPeriod"/>
            </a:pPr>
            <a:r>
              <a:rPr lang="en-US" sz="2800" dirty="0" err="1"/>
              <a:t>Apakah</a:t>
            </a:r>
            <a:r>
              <a:rPr lang="en-US" sz="2800" dirty="0"/>
              <a:t> </a:t>
            </a:r>
            <a:r>
              <a:rPr lang="en-US" sz="2800" dirty="0" err="1"/>
              <a:t>nilai</a:t>
            </a:r>
            <a:r>
              <a:rPr lang="en-US" sz="2800" dirty="0"/>
              <a:t> </a:t>
            </a:r>
            <a:r>
              <a:rPr lang="en-US" sz="2800" dirty="0" err="1"/>
              <a:t>dan</a:t>
            </a:r>
            <a:r>
              <a:rPr lang="en-US" sz="2800" dirty="0"/>
              <a:t> </a:t>
            </a:r>
            <a:r>
              <a:rPr lang="en-US" sz="2800" dirty="0" err="1"/>
              <a:t>pengharapan</a:t>
            </a:r>
            <a:r>
              <a:rPr lang="en-US" sz="2800" dirty="0"/>
              <a:t> </a:t>
            </a:r>
            <a:r>
              <a:rPr lang="en-US" sz="2800" dirty="0" err="1"/>
              <a:t>pasien</a:t>
            </a:r>
            <a:r>
              <a:rPr lang="en-US" sz="2800" dirty="0"/>
              <a:t> </a:t>
            </a:r>
            <a:r>
              <a:rPr lang="en-US" sz="2800" dirty="0" err="1"/>
              <a:t>kita</a:t>
            </a:r>
            <a:r>
              <a:rPr lang="en-US" sz="2800" dirty="0"/>
              <a:t> </a:t>
            </a:r>
            <a:r>
              <a:rPr lang="en-US" sz="2800" dirty="0" err="1"/>
              <a:t>bila</a:t>
            </a:r>
            <a:r>
              <a:rPr lang="en-US" sz="2800" dirty="0"/>
              <a:t> </a:t>
            </a:r>
            <a:r>
              <a:rPr lang="en-US" sz="2800" dirty="0" err="1"/>
              <a:t>hasil</a:t>
            </a:r>
            <a:r>
              <a:rPr lang="en-US" sz="2800" dirty="0"/>
              <a:t> </a:t>
            </a:r>
            <a:r>
              <a:rPr lang="en-US" sz="2800" dirty="0" err="1"/>
              <a:t>penelitian</a:t>
            </a:r>
            <a:r>
              <a:rPr lang="en-US" sz="2800" dirty="0"/>
              <a:t> </a:t>
            </a:r>
            <a:r>
              <a:rPr lang="en-US" sz="2800" dirty="0" err="1"/>
              <a:t>tersebut</a:t>
            </a:r>
            <a:r>
              <a:rPr lang="en-US" sz="2800" dirty="0"/>
              <a:t> </a:t>
            </a:r>
            <a:r>
              <a:rPr lang="en-US" sz="2800" dirty="0" err="1"/>
              <a:t>kita</a:t>
            </a:r>
            <a:r>
              <a:rPr lang="en-US" sz="2800" dirty="0"/>
              <a:t> </a:t>
            </a:r>
            <a:r>
              <a:rPr lang="en-US" sz="2800" dirty="0" err="1"/>
              <a:t>tawarkan</a:t>
            </a:r>
            <a:r>
              <a:rPr lang="en-US" sz="2800" dirty="0"/>
              <a:t> </a:t>
            </a:r>
            <a:r>
              <a:rPr lang="en-US" sz="2800" dirty="0" err="1"/>
              <a:t>untuk</a:t>
            </a:r>
            <a:r>
              <a:rPr lang="en-US" sz="2800" dirty="0"/>
              <a:t> </a:t>
            </a:r>
            <a:r>
              <a:rPr lang="en-US" sz="2800" dirty="0" err="1" smtClean="0"/>
              <a:t>mengobati</a:t>
            </a:r>
            <a:endParaRPr lang="id-ID" sz="2800" dirty="0" smtClean="0"/>
          </a:p>
          <a:p>
            <a:pPr marL="609600" indent="-609600">
              <a:lnSpc>
                <a:spcPct val="80000"/>
              </a:lnSpc>
              <a:buFontTx/>
              <a:buAutoNum type="arabicPeriod"/>
            </a:pPr>
            <a:r>
              <a:rPr lang="id-ID" sz="2800" dirty="0" smtClean="0"/>
              <a:t>Apakah terapi baru tersebut tersedia?</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533400"/>
            <a:ext cx="8229600" cy="5867400"/>
          </a:xfrm>
        </p:spPr>
        <p:txBody>
          <a:bodyPr/>
          <a:lstStyle/>
          <a:p>
            <a:r>
              <a:rPr lang="en-US"/>
              <a:t>Salah satu langkah dari Kedokteran berbasis bukti (Evidence Based Medicine) yang difungsikan untuk menetapkan layak tidaknya artikel tersebut untuk dirujuk</a:t>
            </a:r>
          </a:p>
          <a:p>
            <a:pPr>
              <a:buFont typeface="Wingdings" pitchFamily="2" charset="2"/>
              <a:buNone/>
            </a:pPr>
            <a:endParaRPr lang="en-US"/>
          </a:p>
        </p:txBody>
      </p:sp>
      <p:pic>
        <p:nvPicPr>
          <p:cNvPr id="4100" name="Picture 4" descr="j0301252"/>
          <p:cNvPicPr>
            <a:picLocks noChangeAspect="1" noChangeArrowheads="1"/>
          </p:cNvPicPr>
          <p:nvPr/>
        </p:nvPicPr>
        <p:blipFill>
          <a:blip r:embed="rId2"/>
          <a:srcRect/>
          <a:stretch>
            <a:fillRect/>
          </a:stretch>
        </p:blipFill>
        <p:spPr bwMode="auto">
          <a:xfrm>
            <a:off x="5029200" y="3340100"/>
            <a:ext cx="4114800" cy="3517900"/>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7525"/>
          </a:xfrm>
        </p:spPr>
        <p:txBody>
          <a:bodyPr/>
          <a:lstStyle/>
          <a:p>
            <a:pPr marL="609600" indent="-609600">
              <a:lnSpc>
                <a:spcPct val="80000"/>
              </a:lnSpc>
            </a:pPr>
            <a:r>
              <a:rPr lang="id-ID" sz="2400" dirty="0" smtClean="0"/>
              <a:t>Berapa NNT hasil uji klnis tersebut bila diterapkan pada pasien kita? Yang dapat diketahui dengan 2 cara:</a:t>
            </a:r>
          </a:p>
          <a:p>
            <a:pPr marL="1009650" lvl="1" indent="-609600">
              <a:buFontTx/>
              <a:buAutoNum type="arabicPeriod"/>
            </a:pPr>
            <a:r>
              <a:rPr lang="id-ID" sz="2000" dirty="0" smtClean="0"/>
              <a:t>Terapkan nilai f yaitu faktor yang menunjukkan berapa berat pasien kita relatif terhadap prognosis, dibndingkan rerata pasien pada penelitian uji klinis tersebut. Bila pasien kita kira-kira sama dengan rerata pada pasien uji klinis maka f=1. bila lebih berat (sulit sembuh) nilai f kurang dari 1, bila kurang berat (lebih mudah sembuh) maka nilai f lebh dari 1. nilai NNT untuk pasien kita adalah NNT/f. Dapat pula formula untuk NNT pasien kita = f x NNT bila pasien kita lebih sulit sembuh diberi nilai f lebih kecil dari 1 atau sebaliknya.</a:t>
            </a:r>
          </a:p>
          <a:p>
            <a:pPr marL="1009650" lvl="1" indent="-609600">
              <a:buFontTx/>
              <a:buAutoNum type="arabicPeriod"/>
            </a:pPr>
            <a:r>
              <a:rPr lang="id-ID" sz="2000" dirty="0" smtClean="0"/>
              <a:t>Terapkan PEER (patient expected event rate) yakni dengan mengandaikan pasien kita sebagai kontrol:</a:t>
            </a:r>
          </a:p>
          <a:p>
            <a:pPr marL="1009650" lvl="1" indent="-609600">
              <a:buNone/>
            </a:pPr>
            <a:r>
              <a:rPr lang="id-ID" sz="2000" dirty="0"/>
              <a:t>	</a:t>
            </a:r>
            <a:r>
              <a:rPr lang="id-ID" sz="2000" dirty="0" smtClean="0"/>
              <a:t>NNT pasien kita = 1/PEERxRRR. Sebagai contoh jika tingkat kegagalan  penyait tersebut adalah 50%, maka nilai NNT pasien kita adalah: </a:t>
            </a:r>
          </a:p>
          <a:p>
            <a:pPr marL="1009650" lvl="1" indent="-609600">
              <a:buNone/>
            </a:pPr>
            <a:r>
              <a:rPr lang="id-ID" sz="2000" dirty="0"/>
              <a:t>	</a:t>
            </a:r>
            <a:r>
              <a:rPr lang="id-ID" sz="2000" dirty="0" smtClean="0"/>
              <a:t>1/(0.5 x 0.5) = 4</a:t>
            </a:r>
          </a:p>
          <a:p>
            <a:pPr>
              <a:buNone/>
            </a:pPr>
            <a:endParaRPr lang="id-ID"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Analyze this</a:t>
            </a:r>
          </a:p>
        </p:txBody>
      </p:sp>
      <p:sp>
        <p:nvSpPr>
          <p:cNvPr id="19459" name="Rectangle 3"/>
          <p:cNvSpPr>
            <a:spLocks noGrp="1" noChangeArrowheads="1"/>
          </p:cNvSpPr>
          <p:nvPr>
            <p:ph type="body" idx="1"/>
          </p:nvPr>
        </p:nvSpPr>
        <p:spPr/>
        <p:txBody>
          <a:bodyPr/>
          <a:lstStyle/>
          <a:p>
            <a:pPr>
              <a:lnSpc>
                <a:spcPct val="80000"/>
              </a:lnSpc>
              <a:buFont typeface="Wingdings" pitchFamily="2" charset="2"/>
              <a:buNone/>
            </a:pPr>
            <a:r>
              <a:rPr lang="en-US" sz="2800"/>
              <a:t>Mual dan muntah pada masa kehamilan merupakan hal yang umum terjadi pada sedikitnya 50% ibu hamil. Terdapat pengaruh perubahan hormonal dan metabolisme pada awal kehamilan, yang juga dipengaruhi oleh genetik dan lingkungan. Vitamin B6 dalam dosis tinggi dipergunakan oleh dokter untuk membantu ibu hamil yang menderita mual dan muntah. Tujuan penelitian ini adalah mempelajari pengaruh konsumsi susu formula tinggi vitamin B6 pada mual dan muntah ibu hamil trimester I.</a:t>
            </a:r>
          </a:p>
          <a:p>
            <a:pPr>
              <a:lnSpc>
                <a:spcPct val="80000"/>
              </a:lnSpc>
              <a:buFont typeface="Wingdings" pitchFamily="2" charset="2"/>
              <a:buNone/>
            </a:pPr>
            <a:endParaRPr lang="en-US" sz="28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457200" y="685800"/>
            <a:ext cx="8229600" cy="5440363"/>
          </a:xfrm>
        </p:spPr>
        <p:txBody>
          <a:bodyPr/>
          <a:lstStyle/>
          <a:p>
            <a:pPr>
              <a:lnSpc>
                <a:spcPct val="90000"/>
              </a:lnSpc>
              <a:buFont typeface="Wingdings" pitchFamily="2" charset="2"/>
              <a:buNone/>
            </a:pPr>
            <a:r>
              <a:rPr lang="en-US" dirty="0" err="1"/>
              <a:t>Penelitian</a:t>
            </a:r>
            <a:r>
              <a:rPr lang="en-US" dirty="0"/>
              <a:t> </a:t>
            </a:r>
            <a:r>
              <a:rPr lang="en-US" dirty="0" err="1"/>
              <a:t>dilaksanakan</a:t>
            </a:r>
            <a:r>
              <a:rPr lang="en-US" dirty="0"/>
              <a:t> </a:t>
            </a:r>
            <a:r>
              <a:rPr lang="en-US" dirty="0" err="1"/>
              <a:t>di</a:t>
            </a:r>
            <a:r>
              <a:rPr lang="en-US" dirty="0"/>
              <a:t> </a:t>
            </a:r>
            <a:r>
              <a:rPr lang="en-US" dirty="0" err="1"/>
              <a:t>daerah</a:t>
            </a:r>
            <a:r>
              <a:rPr lang="en-US" dirty="0"/>
              <a:t> </a:t>
            </a:r>
            <a:r>
              <a:rPr lang="en-US" dirty="0" err="1"/>
              <a:t>Lembang</a:t>
            </a:r>
            <a:r>
              <a:rPr lang="en-US" dirty="0"/>
              <a:t> Bandung </a:t>
            </a:r>
            <a:r>
              <a:rPr lang="en-US" dirty="0" err="1"/>
              <a:t>pada</a:t>
            </a:r>
            <a:r>
              <a:rPr lang="en-US" dirty="0"/>
              <a:t> </a:t>
            </a:r>
            <a:r>
              <a:rPr lang="en-US" dirty="0" err="1"/>
              <a:t>bulan</a:t>
            </a:r>
            <a:r>
              <a:rPr lang="en-US" dirty="0"/>
              <a:t> </a:t>
            </a:r>
            <a:r>
              <a:rPr lang="en-US" dirty="0" err="1"/>
              <a:t>Oktober</a:t>
            </a:r>
            <a:r>
              <a:rPr lang="en-US" dirty="0"/>
              <a:t> 2003 </a:t>
            </a:r>
            <a:r>
              <a:rPr lang="en-US" dirty="0" err="1" smtClean="0"/>
              <a:t>sampai</a:t>
            </a:r>
            <a:r>
              <a:rPr lang="en-US" dirty="0" smtClean="0"/>
              <a:t> </a:t>
            </a:r>
            <a:r>
              <a:rPr lang="en-US" dirty="0" err="1"/>
              <a:t>Februari</a:t>
            </a:r>
            <a:r>
              <a:rPr lang="en-US" dirty="0"/>
              <a:t> 2004. 51 </a:t>
            </a:r>
            <a:r>
              <a:rPr lang="en-US" dirty="0" err="1"/>
              <a:t>ibu</a:t>
            </a:r>
            <a:r>
              <a:rPr lang="en-US" dirty="0"/>
              <a:t> </a:t>
            </a:r>
            <a:r>
              <a:rPr lang="en-US" dirty="0" err="1"/>
              <a:t>hamil</a:t>
            </a:r>
            <a:r>
              <a:rPr lang="en-US" dirty="0"/>
              <a:t> yang </a:t>
            </a:r>
            <a:r>
              <a:rPr lang="en-US" dirty="0" err="1"/>
              <a:t>menderita</a:t>
            </a:r>
            <a:r>
              <a:rPr lang="en-US" dirty="0"/>
              <a:t> </a:t>
            </a:r>
            <a:r>
              <a:rPr lang="en-US" dirty="0" err="1"/>
              <a:t>mual</a:t>
            </a:r>
            <a:r>
              <a:rPr lang="en-US" dirty="0"/>
              <a:t> </a:t>
            </a:r>
            <a:r>
              <a:rPr lang="en-US" dirty="0" err="1"/>
              <a:t>dan</a:t>
            </a:r>
            <a:r>
              <a:rPr lang="en-US" dirty="0"/>
              <a:t> </a:t>
            </a:r>
            <a:r>
              <a:rPr lang="en-US" dirty="0" err="1"/>
              <a:t>muntah</a:t>
            </a:r>
            <a:r>
              <a:rPr lang="en-US" dirty="0"/>
              <a:t> </a:t>
            </a:r>
            <a:r>
              <a:rPr lang="en-US" dirty="0" err="1"/>
              <a:t>mengikuti</a:t>
            </a:r>
            <a:r>
              <a:rPr lang="en-US" dirty="0"/>
              <a:t> </a:t>
            </a:r>
            <a:r>
              <a:rPr lang="en-US" dirty="0" err="1"/>
              <a:t>studi</a:t>
            </a:r>
            <a:r>
              <a:rPr lang="en-US" dirty="0"/>
              <a:t> </a:t>
            </a:r>
            <a:r>
              <a:rPr lang="en-US" dirty="0" err="1"/>
              <a:t>ini</a:t>
            </a:r>
            <a:r>
              <a:rPr lang="en-US" dirty="0"/>
              <a:t> </a:t>
            </a:r>
            <a:r>
              <a:rPr lang="en-US" dirty="0" err="1"/>
              <a:t>sepebuhnya</a:t>
            </a:r>
            <a:r>
              <a:rPr lang="en-US" dirty="0"/>
              <a:t>. Data </a:t>
            </a:r>
            <a:r>
              <a:rPr lang="en-US" dirty="0" err="1"/>
              <a:t>tentang</a:t>
            </a:r>
            <a:r>
              <a:rPr lang="en-US" dirty="0"/>
              <a:t> </a:t>
            </a:r>
            <a:r>
              <a:rPr lang="en-US" dirty="0" err="1"/>
              <a:t>karakteristik</a:t>
            </a:r>
            <a:r>
              <a:rPr lang="en-US" dirty="0"/>
              <a:t> </a:t>
            </a:r>
            <a:r>
              <a:rPr lang="en-US" dirty="0" err="1"/>
              <a:t>ibu</a:t>
            </a:r>
            <a:r>
              <a:rPr lang="en-US" dirty="0"/>
              <a:t> </a:t>
            </a:r>
            <a:r>
              <a:rPr lang="en-US" dirty="0" err="1"/>
              <a:t>hamil</a:t>
            </a:r>
            <a:r>
              <a:rPr lang="en-US" dirty="0"/>
              <a:t> </a:t>
            </a:r>
            <a:r>
              <a:rPr lang="en-US" dirty="0" err="1"/>
              <a:t>seperti</a:t>
            </a:r>
            <a:r>
              <a:rPr lang="en-US" dirty="0"/>
              <a:t> </a:t>
            </a:r>
            <a:r>
              <a:rPr lang="en-US" dirty="0" err="1"/>
              <a:t>usia</a:t>
            </a:r>
            <a:r>
              <a:rPr lang="en-US" dirty="0"/>
              <a:t> </a:t>
            </a:r>
            <a:r>
              <a:rPr lang="en-US" dirty="0" err="1"/>
              <a:t>ibu</a:t>
            </a:r>
            <a:r>
              <a:rPr lang="en-US" dirty="0"/>
              <a:t>, </a:t>
            </a:r>
            <a:r>
              <a:rPr lang="en-US" dirty="0" err="1"/>
              <a:t>umur</a:t>
            </a:r>
            <a:r>
              <a:rPr lang="en-US" dirty="0"/>
              <a:t> </a:t>
            </a:r>
            <a:r>
              <a:rPr lang="en-US" dirty="0" err="1"/>
              <a:t>kehamilan</a:t>
            </a:r>
            <a:r>
              <a:rPr lang="en-US" dirty="0"/>
              <a:t>, </a:t>
            </a:r>
            <a:r>
              <a:rPr lang="en-US" dirty="0" err="1"/>
              <a:t>asupan</a:t>
            </a:r>
            <a:r>
              <a:rPr lang="en-US" dirty="0"/>
              <a:t> </a:t>
            </a:r>
            <a:r>
              <a:rPr lang="en-US" dirty="0" err="1"/>
              <a:t>zat</a:t>
            </a:r>
            <a:r>
              <a:rPr lang="en-US" dirty="0"/>
              <a:t> </a:t>
            </a:r>
            <a:r>
              <a:rPr lang="en-US" dirty="0" err="1"/>
              <a:t>gizi</a:t>
            </a:r>
            <a:r>
              <a:rPr lang="en-US" dirty="0"/>
              <a:t>, </a:t>
            </a:r>
            <a:r>
              <a:rPr lang="en-US" dirty="0" err="1"/>
              <a:t>dan</a:t>
            </a:r>
            <a:r>
              <a:rPr lang="en-US" dirty="0"/>
              <a:t> </a:t>
            </a:r>
            <a:r>
              <a:rPr lang="en-US" dirty="0" err="1"/>
              <a:t>pemeriksaan</a:t>
            </a:r>
            <a:r>
              <a:rPr lang="en-US" dirty="0"/>
              <a:t> </a:t>
            </a:r>
            <a:r>
              <a:rPr lang="en-US" dirty="0" err="1"/>
              <a:t>kadar</a:t>
            </a:r>
            <a:r>
              <a:rPr lang="en-US" dirty="0"/>
              <a:t> hemoglobin </a:t>
            </a:r>
            <a:r>
              <a:rPr lang="en-US" dirty="0" err="1"/>
              <a:t>dilakukan</a:t>
            </a:r>
            <a:r>
              <a:rPr lang="en-US" dirty="0"/>
              <a:t> </a:t>
            </a:r>
            <a:r>
              <a:rPr lang="en-US" dirty="0" err="1"/>
              <a:t>sebelum</a:t>
            </a:r>
            <a:r>
              <a:rPr lang="en-US" dirty="0"/>
              <a:t> </a:t>
            </a:r>
            <a:r>
              <a:rPr lang="en-US" dirty="0" err="1"/>
              <a:t>mulai</a:t>
            </a:r>
            <a:r>
              <a:rPr lang="en-US" dirty="0"/>
              <a:t> </a:t>
            </a:r>
            <a:r>
              <a:rPr lang="en-US" dirty="0" err="1"/>
              <a:t>suplementasi</a:t>
            </a:r>
            <a:r>
              <a:rPr lang="en-US" dirty="0"/>
              <a:t> </a:t>
            </a:r>
            <a:r>
              <a:rPr lang="en-US" dirty="0" err="1"/>
              <a:t>susu</a:t>
            </a:r>
            <a:r>
              <a:rPr lang="en-US" dirty="0"/>
              <a:t> formula </a:t>
            </a:r>
            <a:r>
              <a:rPr lang="en-US" dirty="0" err="1"/>
              <a:t>tinggi</a:t>
            </a:r>
            <a:r>
              <a:rPr lang="en-US" dirty="0"/>
              <a:t> B6 </a:t>
            </a:r>
            <a:r>
              <a:rPr lang="en-US" dirty="0" err="1"/>
              <a:t>dengan</a:t>
            </a:r>
            <a:r>
              <a:rPr lang="en-US" dirty="0"/>
              <a:t> </a:t>
            </a:r>
            <a:r>
              <a:rPr lang="en-US" dirty="0" err="1"/>
              <a:t>kandungan</a:t>
            </a:r>
            <a:r>
              <a:rPr lang="en-US" dirty="0"/>
              <a:t> 5mg vitamin B6 </a:t>
            </a:r>
            <a:r>
              <a:rPr lang="en-US" dirty="0" err="1"/>
              <a:t>dan</a:t>
            </a:r>
            <a:r>
              <a:rPr lang="en-US" dirty="0"/>
              <a:t> 10g protein </a:t>
            </a:r>
            <a:r>
              <a:rPr lang="en-US" dirty="0" err="1"/>
              <a:t>diminum</a:t>
            </a:r>
            <a:r>
              <a:rPr lang="en-US" dirty="0"/>
              <a:t> 2 kali </a:t>
            </a:r>
            <a:r>
              <a:rPr lang="en-US" dirty="0" err="1"/>
              <a:t>sehari</a:t>
            </a:r>
            <a:r>
              <a:rPr lang="en-US" dirty="0"/>
              <a:t> </a:t>
            </a:r>
            <a:r>
              <a:rPr lang="en-US" dirty="0" err="1"/>
              <a:t>selama</a:t>
            </a:r>
            <a:r>
              <a:rPr lang="en-US" dirty="0"/>
              <a:t> 10 </a:t>
            </a:r>
            <a:r>
              <a:rPr lang="en-US" dirty="0" err="1"/>
              <a:t>hari</a:t>
            </a:r>
            <a:r>
              <a:rPr lang="en-US" dirty="0"/>
              <a: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457200" y="914400"/>
            <a:ext cx="8229600" cy="5211763"/>
          </a:xfrm>
        </p:spPr>
        <p:txBody>
          <a:bodyPr/>
          <a:lstStyle/>
          <a:p>
            <a:pPr>
              <a:buFont typeface="Wingdings" pitchFamily="2" charset="2"/>
              <a:buNone/>
            </a:pPr>
            <a:r>
              <a:rPr lang="en-US"/>
              <a:t>Hasil penelitian menunjukkan bahwa mual dan muntah tidak terjadi setiap hari. Dari 51 ibu hamil, hanya 22 orang menderita mual setiap hari dan hanya 12 dari 51 ibu tersebut menderita mutah setiap hari. Setelah mengkonsumsi susu formula tersebut setiap hari, terdapat penurunan yang bermakna (p=0,000) pada frekuensi mual muntah, sejak pengkunsumsian pada hari 3-4.</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p:txBody>
          <a:bodyPr/>
          <a:lstStyle/>
          <a:p>
            <a:pPr>
              <a:buFont typeface="Wingdings" pitchFamily="2" charset="2"/>
              <a:buNone/>
            </a:pPr>
            <a:r>
              <a:rPr lang="en-US"/>
              <a:t>Penelitan ini memperlihatkan bahwa susu formula tinggi vitamin B6 dapat menurunkan frekuensi mual dan muntah pada ibu hamil pada trimester I.</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Analisis</a:t>
            </a:r>
            <a:endParaRPr lang="en-US" dirty="0" smtClean="0"/>
          </a:p>
        </p:txBody>
      </p:sp>
      <p:sp>
        <p:nvSpPr>
          <p:cNvPr id="3" name="Content Placeholder 2"/>
          <p:cNvSpPr>
            <a:spLocks noGrp="1"/>
          </p:cNvSpPr>
          <p:nvPr>
            <p:ph idx="1"/>
          </p:nvPr>
        </p:nvSpPr>
        <p:spPr/>
        <p:txBody>
          <a:bodyPr/>
          <a:lstStyle/>
          <a:p>
            <a:pPr eaLnBrk="1" hangingPunct="1">
              <a:defRPr/>
            </a:pPr>
            <a:r>
              <a:rPr lang="en-US" dirty="0" err="1" smtClean="0"/>
              <a:t>Apakah</a:t>
            </a:r>
            <a:r>
              <a:rPr lang="en-US" dirty="0" smtClean="0"/>
              <a:t> </a:t>
            </a:r>
            <a:r>
              <a:rPr lang="en-US" dirty="0" err="1" smtClean="0"/>
              <a:t>desain</a:t>
            </a:r>
            <a:r>
              <a:rPr lang="en-US" dirty="0" smtClean="0"/>
              <a:t> </a:t>
            </a:r>
            <a:r>
              <a:rPr lang="en-US" dirty="0" err="1" smtClean="0"/>
              <a:t>penelitiannya</a:t>
            </a:r>
            <a:r>
              <a:rPr lang="en-US" dirty="0" smtClean="0"/>
              <a:t> RCT?</a:t>
            </a:r>
          </a:p>
          <a:p>
            <a:pPr eaLnBrk="1" hangingPunct="1">
              <a:defRPr/>
            </a:pPr>
            <a:r>
              <a:rPr lang="en-US" dirty="0" err="1" smtClean="0"/>
              <a:t>Apakah</a:t>
            </a:r>
            <a:r>
              <a:rPr lang="en-US" dirty="0" smtClean="0"/>
              <a:t> </a:t>
            </a:r>
            <a:r>
              <a:rPr lang="en-US" dirty="0" err="1" smtClean="0"/>
              <a:t>subjek</a:t>
            </a:r>
            <a:r>
              <a:rPr lang="en-US" dirty="0" smtClean="0"/>
              <a:t> </a:t>
            </a:r>
            <a:r>
              <a:rPr lang="en-US" dirty="0" err="1" smtClean="0"/>
              <a:t>penelitian</a:t>
            </a:r>
            <a:r>
              <a:rPr lang="en-US" dirty="0" smtClean="0"/>
              <a:t> blind?</a:t>
            </a:r>
          </a:p>
          <a:p>
            <a:pPr eaLnBrk="1" hangingPunct="1">
              <a:defRPr/>
            </a:pPr>
            <a:r>
              <a:rPr lang="en-US" dirty="0" err="1" smtClean="0"/>
              <a:t>Apakah</a:t>
            </a:r>
            <a:r>
              <a:rPr lang="en-US" dirty="0" smtClean="0"/>
              <a:t> </a:t>
            </a:r>
            <a:r>
              <a:rPr lang="en-US" dirty="0" err="1" smtClean="0"/>
              <a:t>populasinya</a:t>
            </a:r>
            <a:r>
              <a:rPr lang="en-US" dirty="0" smtClean="0"/>
              <a:t> </a:t>
            </a:r>
            <a:r>
              <a:rPr lang="en-US" dirty="0" err="1" smtClean="0"/>
              <a:t>besar</a:t>
            </a:r>
            <a:r>
              <a:rPr lang="en-US" dirty="0" smtClean="0"/>
              <a:t>?</a:t>
            </a:r>
          </a:p>
          <a:p>
            <a:pPr eaLnBrk="1" hangingPunct="1">
              <a:defRPr/>
            </a:pPr>
            <a:r>
              <a:rPr lang="en-US" dirty="0" err="1" smtClean="0"/>
              <a:t>Apakah</a:t>
            </a:r>
            <a:r>
              <a:rPr lang="en-US" dirty="0" smtClean="0"/>
              <a:t> </a:t>
            </a:r>
            <a:r>
              <a:rPr lang="en-US" dirty="0" err="1" smtClean="0"/>
              <a:t>uji</a:t>
            </a:r>
            <a:r>
              <a:rPr lang="en-US" dirty="0" smtClean="0"/>
              <a:t> </a:t>
            </a:r>
            <a:r>
              <a:rPr lang="en-US" dirty="0" err="1" smtClean="0"/>
              <a:t>statistiknya</a:t>
            </a:r>
            <a:r>
              <a:rPr lang="en-US" dirty="0" smtClean="0"/>
              <a:t> </a:t>
            </a:r>
            <a:r>
              <a:rPr lang="en-US" dirty="0" err="1" smtClean="0"/>
              <a:t>benar</a:t>
            </a:r>
            <a:r>
              <a:rPr lang="en-US" dirty="0" smtClean="0"/>
              <a:t>?</a:t>
            </a:r>
          </a:p>
          <a:p>
            <a:pPr eaLnBrk="1" hangingPunct="1">
              <a:defRPr/>
            </a:pPr>
            <a:r>
              <a:rPr lang="en-US" dirty="0" err="1" smtClean="0"/>
              <a:t>Apakah</a:t>
            </a:r>
            <a:r>
              <a:rPr lang="en-US" dirty="0" smtClean="0"/>
              <a:t> </a:t>
            </a:r>
            <a:r>
              <a:rPr lang="en-US" dirty="0" err="1" smtClean="0"/>
              <a:t>penting</a:t>
            </a:r>
            <a:r>
              <a:rPr lang="en-US" dirty="0" smtClean="0"/>
              <a:t>? </a:t>
            </a:r>
            <a:r>
              <a:rPr lang="en-US" dirty="0" err="1" smtClean="0"/>
              <a:t>Berapa</a:t>
            </a:r>
            <a:r>
              <a:rPr lang="en-US" dirty="0" smtClean="0"/>
              <a:t> </a:t>
            </a:r>
            <a:r>
              <a:rPr lang="en-US" dirty="0" err="1" smtClean="0"/>
              <a:t>JDDnya</a:t>
            </a:r>
            <a:r>
              <a:rPr lang="en-US" dirty="0" smtClean="0"/>
              <a:t>?</a:t>
            </a:r>
          </a:p>
          <a:p>
            <a:pPr eaLnBrk="1" hangingPunct="1">
              <a:defRPr/>
            </a:pPr>
            <a:r>
              <a:rPr lang="en-US" dirty="0" err="1" smtClean="0"/>
              <a:t>Apakah</a:t>
            </a:r>
            <a:r>
              <a:rPr lang="en-US" dirty="0" smtClean="0"/>
              <a:t> </a:t>
            </a:r>
            <a:r>
              <a:rPr lang="en-US" dirty="0" err="1" smtClean="0"/>
              <a:t>bisa</a:t>
            </a:r>
            <a:r>
              <a:rPr lang="en-US" dirty="0" smtClean="0"/>
              <a:t> </a:t>
            </a:r>
            <a:r>
              <a:rPr lang="en-US" dirty="0" err="1" smtClean="0"/>
              <a:t>diterapkan</a:t>
            </a:r>
            <a:r>
              <a:rPr lang="en-US" dirty="0" smtClean="0"/>
              <a:t> </a:t>
            </a:r>
            <a:r>
              <a:rPr lang="en-US" dirty="0" err="1" smtClean="0"/>
              <a:t>untuk</a:t>
            </a:r>
            <a:r>
              <a:rPr lang="en-US" dirty="0" smtClean="0"/>
              <a:t> </a:t>
            </a:r>
            <a:r>
              <a:rPr lang="en-US" dirty="0" err="1" smtClean="0"/>
              <a:t>pasien</a:t>
            </a:r>
            <a:r>
              <a:rPr lang="en-US" dirty="0" smtClean="0"/>
              <a: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484187"/>
          </a:xfrm>
        </p:spPr>
        <p:txBody>
          <a:bodyPr/>
          <a:lstStyle/>
          <a:p>
            <a:pPr eaLnBrk="1" hangingPunct="1">
              <a:defRPr/>
            </a:pPr>
            <a:r>
              <a:rPr lang="en-US" dirty="0" err="1" smtClean="0"/>
              <a:t>Contoh</a:t>
            </a:r>
            <a:r>
              <a:rPr lang="en-US" dirty="0" smtClean="0"/>
              <a:t> lain</a:t>
            </a:r>
          </a:p>
        </p:txBody>
      </p:sp>
      <p:pic>
        <p:nvPicPr>
          <p:cNvPr id="19459" name="Content Placeholder 5" descr="abstract.bmp"/>
          <p:cNvPicPr>
            <a:picLocks noGrp="1" noChangeAspect="1"/>
          </p:cNvPicPr>
          <p:nvPr>
            <p:ph idx="1"/>
          </p:nvPr>
        </p:nvPicPr>
        <p:blipFill>
          <a:blip r:embed="rId2"/>
          <a:srcRect/>
          <a:stretch>
            <a:fillRect/>
          </a:stretch>
        </p:blipFill>
        <p:spPr>
          <a:xfrm>
            <a:off x="914400" y="990600"/>
            <a:ext cx="7162800" cy="5584825"/>
          </a:xfrm>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smtClean="0"/>
          </a:p>
        </p:txBody>
      </p:sp>
      <p:pic>
        <p:nvPicPr>
          <p:cNvPr id="20483" name="Content Placeholder 3" descr="New Picture.bmp"/>
          <p:cNvPicPr>
            <a:picLocks noGrp="1" noChangeAspect="1"/>
          </p:cNvPicPr>
          <p:nvPr>
            <p:ph idx="1"/>
          </p:nvPr>
        </p:nvPicPr>
        <p:blipFill>
          <a:blip r:embed="rId2"/>
          <a:srcRect/>
          <a:stretch>
            <a:fillRect/>
          </a:stretch>
        </p:blipFill>
        <p:spPr>
          <a:xfrm>
            <a:off x="1524000" y="304800"/>
            <a:ext cx="6858000" cy="6283325"/>
          </a:xfr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Pertimbangkan</a:t>
            </a:r>
            <a:r>
              <a:rPr lang="en-US" dirty="0" smtClean="0"/>
              <a:t>:</a:t>
            </a:r>
          </a:p>
        </p:txBody>
      </p:sp>
      <p:sp>
        <p:nvSpPr>
          <p:cNvPr id="3" name="Content Placeholder 2"/>
          <p:cNvSpPr>
            <a:spLocks noGrp="1"/>
          </p:cNvSpPr>
          <p:nvPr>
            <p:ph idx="1"/>
          </p:nvPr>
        </p:nvSpPr>
        <p:spPr>
          <a:xfrm>
            <a:off x="457200" y="1981200"/>
            <a:ext cx="8229600" cy="4149725"/>
          </a:xfrm>
        </p:spPr>
        <p:txBody>
          <a:bodyPr/>
          <a:lstStyle/>
          <a:p>
            <a:pPr eaLnBrk="1" hangingPunct="1">
              <a:defRPr/>
            </a:pPr>
            <a:r>
              <a:rPr lang="en-US" dirty="0" err="1" smtClean="0"/>
              <a:t>Apakah</a:t>
            </a:r>
            <a:r>
              <a:rPr lang="en-US" dirty="0" smtClean="0"/>
              <a:t> RCT?</a:t>
            </a:r>
          </a:p>
          <a:p>
            <a:pPr eaLnBrk="1" hangingPunct="1">
              <a:defRPr/>
            </a:pPr>
            <a:r>
              <a:rPr lang="en-US" dirty="0" err="1" smtClean="0"/>
              <a:t>Apakah</a:t>
            </a:r>
            <a:r>
              <a:rPr lang="en-US" dirty="0" smtClean="0"/>
              <a:t> blind?</a:t>
            </a:r>
          </a:p>
          <a:p>
            <a:pPr eaLnBrk="1" hangingPunct="1">
              <a:defRPr/>
            </a:pPr>
            <a:r>
              <a:rPr lang="en-US" dirty="0" err="1" smtClean="0"/>
              <a:t>Apakah</a:t>
            </a:r>
            <a:r>
              <a:rPr lang="en-US" dirty="0" smtClean="0"/>
              <a:t> </a:t>
            </a:r>
            <a:r>
              <a:rPr lang="en-US" dirty="0" err="1" smtClean="0"/>
              <a:t>sampel</a:t>
            </a:r>
            <a:r>
              <a:rPr lang="en-US" dirty="0" smtClean="0"/>
              <a:t> </a:t>
            </a:r>
            <a:r>
              <a:rPr lang="en-US" dirty="0" err="1" smtClean="0"/>
              <a:t>besar</a:t>
            </a:r>
            <a:r>
              <a:rPr lang="en-US" dirty="0" smtClean="0"/>
              <a:t>?</a:t>
            </a:r>
          </a:p>
          <a:p>
            <a:pPr eaLnBrk="1" hangingPunct="1">
              <a:defRPr/>
            </a:pPr>
            <a:r>
              <a:rPr lang="en-US" dirty="0" err="1" smtClean="0"/>
              <a:t>Apakah</a:t>
            </a:r>
            <a:r>
              <a:rPr lang="en-US" dirty="0" smtClean="0"/>
              <a:t> </a:t>
            </a:r>
            <a:r>
              <a:rPr lang="en-US" dirty="0" err="1" smtClean="0"/>
              <a:t>uji</a:t>
            </a:r>
            <a:r>
              <a:rPr lang="en-US" dirty="0" smtClean="0"/>
              <a:t> </a:t>
            </a:r>
            <a:r>
              <a:rPr lang="en-US" dirty="0" err="1" smtClean="0"/>
              <a:t>statistiknya</a:t>
            </a:r>
            <a:r>
              <a:rPr lang="en-US" dirty="0" smtClean="0"/>
              <a:t> </a:t>
            </a:r>
            <a:r>
              <a:rPr lang="en-US" dirty="0" err="1" smtClean="0"/>
              <a:t>tepat</a:t>
            </a:r>
            <a:r>
              <a:rPr lang="en-US" dirty="0" smtClean="0"/>
              <a:t>?</a:t>
            </a:r>
          </a:p>
          <a:p>
            <a:pPr eaLnBrk="1" hangingPunct="1">
              <a:defRPr/>
            </a:pPr>
            <a:r>
              <a:rPr lang="en-US" dirty="0" err="1" smtClean="0"/>
              <a:t>Bagaimana</a:t>
            </a:r>
            <a:r>
              <a:rPr lang="en-US" dirty="0" smtClean="0"/>
              <a:t> </a:t>
            </a:r>
            <a:r>
              <a:rPr lang="en-US" dirty="0" err="1" smtClean="0"/>
              <a:t>hasilnya</a:t>
            </a:r>
            <a:r>
              <a:rPr lang="en-US" dirty="0" smtClean="0"/>
              <a:t>?</a:t>
            </a:r>
          </a:p>
          <a:p>
            <a:pPr eaLnBrk="1" hangingPunct="1">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success</a:t>
            </a:r>
          </a:p>
        </p:txBody>
      </p:sp>
      <p:sp>
        <p:nvSpPr>
          <p:cNvPr id="5" name="Content Placeholder 4"/>
          <p:cNvSpPr>
            <a:spLocks noGrp="1"/>
          </p:cNvSpPr>
          <p:nvPr>
            <p:ph idx="1"/>
          </p:nvPr>
        </p:nvSpPr>
        <p:spPr/>
        <p:txBody>
          <a:bodyPr/>
          <a:lstStyle/>
          <a:p>
            <a:pPr eaLnBrk="1" hangingPunct="1">
              <a:defRPr/>
            </a:pPr>
            <a:r>
              <a:rPr lang="en-US" dirty="0" smtClean="0"/>
              <a:t>The rate of clinical success was 94.5% (86/91) in children treated with </a:t>
            </a:r>
            <a:r>
              <a:rPr lang="en-US" dirty="0" err="1" smtClean="0"/>
              <a:t>Azithromycin</a:t>
            </a:r>
            <a:r>
              <a:rPr lang="en-US" dirty="0" smtClean="0"/>
              <a:t> and 70.7% (63/89) in children treated with </a:t>
            </a:r>
            <a:r>
              <a:rPr lang="en-US" dirty="0" err="1" smtClean="0"/>
              <a:t>ciprofloxacine</a:t>
            </a:r>
            <a:endParaRPr lang="en-US" dirty="0" smtClean="0"/>
          </a:p>
          <a:p>
            <a:pPr eaLnBrk="1" hangingPunct="1">
              <a:defRPr/>
            </a:pPr>
            <a:r>
              <a:rPr lang="en-US" dirty="0" err="1" smtClean="0"/>
              <a:t>Hitung</a:t>
            </a:r>
            <a:r>
              <a:rPr lang="en-US" dirty="0" smtClean="0"/>
              <a:t> NNT-</a:t>
            </a:r>
            <a:r>
              <a:rPr lang="en-US" dirty="0" err="1" smtClean="0"/>
              <a:t>nya</a:t>
            </a:r>
            <a:endParaRPr lang="en-US" dirty="0" smtClean="0"/>
          </a:p>
          <a:p>
            <a:pPr eaLnBrk="1" hangingPunct="1">
              <a:buFont typeface="Wingdings" pitchFamily="2" charset="2"/>
              <a:buNone/>
              <a:defRPr/>
            </a:pPr>
            <a:endParaRPr lang="en-US" dirty="0" smtClean="0"/>
          </a:p>
        </p:txBody>
      </p:sp>
      <p:pic>
        <p:nvPicPr>
          <p:cNvPr id="45058" name="Picture 2"/>
          <p:cNvPicPr>
            <a:picLocks noChangeAspect="1" noChangeArrowheads="1"/>
          </p:cNvPicPr>
          <p:nvPr/>
        </p:nvPicPr>
        <p:blipFill>
          <a:blip r:embed="rId2"/>
          <a:srcRect/>
          <a:stretch>
            <a:fillRect/>
          </a:stretch>
        </p:blipFill>
        <p:spPr bwMode="auto">
          <a:xfrm>
            <a:off x="762000" y="4295775"/>
            <a:ext cx="7648575" cy="2257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EBM</a:t>
            </a:r>
            <a:endParaRPr lang="id-ID" dirty="0"/>
          </a:p>
        </p:txBody>
      </p:sp>
      <p:sp>
        <p:nvSpPr>
          <p:cNvPr id="3" name="Content Placeholder 2"/>
          <p:cNvSpPr>
            <a:spLocks noGrp="1"/>
          </p:cNvSpPr>
          <p:nvPr>
            <p:ph idx="1"/>
          </p:nvPr>
        </p:nvSpPr>
        <p:spPr/>
        <p:txBody>
          <a:bodyPr/>
          <a:lstStyle/>
          <a:p>
            <a:r>
              <a:rPr lang="en-US" dirty="0" smtClean="0"/>
              <a:t>Clinical problem</a:t>
            </a:r>
          </a:p>
          <a:p>
            <a:r>
              <a:rPr lang="en-US" dirty="0" smtClean="0"/>
              <a:t>Searching articles</a:t>
            </a:r>
          </a:p>
          <a:p>
            <a:r>
              <a:rPr lang="en-US" dirty="0" smtClean="0"/>
              <a:t>Critical appraisal</a:t>
            </a:r>
          </a:p>
          <a:p>
            <a:r>
              <a:rPr lang="en-US" dirty="0" smtClean="0"/>
              <a:t>Applying the result to solve patient problem</a:t>
            </a:r>
          </a:p>
          <a:p>
            <a:r>
              <a:rPr lang="en-US" dirty="0" smtClean="0"/>
              <a:t>evaluation</a:t>
            </a:r>
            <a:endParaRPr lang="id-ID"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Keberhasilan</a:t>
            </a:r>
            <a:r>
              <a:rPr lang="en-US" dirty="0" smtClean="0"/>
              <a:t> </a:t>
            </a:r>
            <a:r>
              <a:rPr lang="en-US" dirty="0" err="1" smtClean="0"/>
              <a:t>bakteriologis</a:t>
            </a:r>
            <a:endParaRPr lang="en-US" dirty="0" smtClean="0"/>
          </a:p>
        </p:txBody>
      </p:sp>
      <p:sp>
        <p:nvSpPr>
          <p:cNvPr id="5" name="Content Placeholder 4"/>
          <p:cNvSpPr>
            <a:spLocks noGrp="1"/>
          </p:cNvSpPr>
          <p:nvPr>
            <p:ph idx="1"/>
          </p:nvPr>
        </p:nvSpPr>
        <p:spPr/>
        <p:txBody>
          <a:bodyPr/>
          <a:lstStyle/>
          <a:p>
            <a:pPr eaLnBrk="1" hangingPunct="1">
              <a:defRPr/>
            </a:pPr>
            <a:r>
              <a:rPr lang="en-US" dirty="0" smtClean="0"/>
              <a:t>Bacteriological success was documented in 100% (91/91) children in </a:t>
            </a:r>
            <a:r>
              <a:rPr lang="en-US" dirty="0" err="1" smtClean="0"/>
              <a:t>Azithromycin</a:t>
            </a:r>
            <a:r>
              <a:rPr lang="en-US" dirty="0" smtClean="0"/>
              <a:t> group compared to 95.5% (85/89)</a:t>
            </a:r>
          </a:p>
          <a:p>
            <a:pPr eaLnBrk="1" hangingPunct="1">
              <a:defRPr/>
            </a:pPr>
            <a:r>
              <a:rPr lang="en-US" dirty="0" err="1" smtClean="0"/>
              <a:t>Cari</a:t>
            </a:r>
            <a:r>
              <a:rPr lang="en-US" dirty="0" smtClean="0"/>
              <a:t> JDD </a:t>
            </a:r>
            <a:r>
              <a:rPr lang="en-US" dirty="0" err="1" smtClean="0"/>
              <a:t>atau</a:t>
            </a:r>
            <a:r>
              <a:rPr lang="en-US" dirty="0" smtClean="0"/>
              <a:t> </a:t>
            </a:r>
            <a:r>
              <a:rPr lang="en-US" dirty="0" err="1" smtClean="0"/>
              <a:t>NNTnya</a:t>
            </a:r>
            <a:endParaRPr lang="en-US" dirty="0" smtClean="0"/>
          </a:p>
          <a:p>
            <a:pPr eaLnBrk="1" hangingPunct="1">
              <a:buFont typeface="Wingdings" pitchFamily="2" charset="2"/>
              <a:buNone/>
              <a:defRPr/>
            </a:pPr>
            <a:endParaRPr lang="en-US" dirty="0" smtClean="0"/>
          </a:p>
        </p:txBody>
      </p:sp>
      <p:pic>
        <p:nvPicPr>
          <p:cNvPr id="46083" name="Picture 3"/>
          <p:cNvPicPr>
            <a:picLocks noChangeAspect="1" noChangeArrowheads="1"/>
          </p:cNvPicPr>
          <p:nvPr/>
        </p:nvPicPr>
        <p:blipFill>
          <a:blip r:embed="rId2"/>
          <a:srcRect/>
          <a:stretch>
            <a:fillRect/>
          </a:stretch>
        </p:blipFill>
        <p:spPr bwMode="auto">
          <a:xfrm>
            <a:off x="609600" y="4267200"/>
            <a:ext cx="7877175" cy="16954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smtClean="0"/>
          </a:p>
        </p:txBody>
      </p:sp>
      <p:sp>
        <p:nvSpPr>
          <p:cNvPr id="3" name="Content Placeholder 2"/>
          <p:cNvSpPr>
            <a:spLocks noGrp="1"/>
          </p:cNvSpPr>
          <p:nvPr>
            <p:ph idx="1"/>
          </p:nvPr>
        </p:nvSpPr>
        <p:spPr/>
        <p:txBody>
          <a:bodyPr/>
          <a:lstStyle/>
          <a:p>
            <a:pPr eaLnBrk="1" hangingPunct="1">
              <a:defRPr/>
            </a:pPr>
            <a:r>
              <a:rPr lang="en-US" dirty="0" smtClean="0"/>
              <a:t> </a:t>
            </a:r>
            <a:r>
              <a:rPr lang="en-US" dirty="0" err="1" smtClean="0"/>
              <a:t>Untuk</a:t>
            </a:r>
            <a:r>
              <a:rPr lang="en-US" dirty="0" smtClean="0"/>
              <a:t> </a:t>
            </a:r>
            <a:r>
              <a:rPr lang="en-US" dirty="0" err="1" smtClean="0"/>
              <a:t>keberhasilan</a:t>
            </a:r>
            <a:r>
              <a:rPr lang="en-US" dirty="0" smtClean="0"/>
              <a:t> </a:t>
            </a:r>
            <a:r>
              <a:rPr lang="en-US" dirty="0" err="1" smtClean="0"/>
              <a:t>sembuh</a:t>
            </a:r>
            <a:r>
              <a:rPr lang="en-US" dirty="0" smtClean="0"/>
              <a:t>:</a:t>
            </a:r>
          </a:p>
          <a:p>
            <a:pPr eaLnBrk="1" hangingPunct="1">
              <a:buFont typeface="Wingdings" pitchFamily="2" charset="2"/>
              <a:buNone/>
              <a:defRPr/>
            </a:pPr>
            <a:r>
              <a:rPr lang="en-US" dirty="0" smtClean="0"/>
              <a:t>	 [RR (95% CI)=1.34 (1.16-1.54); </a:t>
            </a:r>
            <a:r>
              <a:rPr lang="en-US" i="1" dirty="0" smtClean="0"/>
              <a:t>P&lt;0.001].</a:t>
            </a:r>
          </a:p>
          <a:p>
            <a:pPr eaLnBrk="1" hangingPunct="1">
              <a:defRPr/>
            </a:pPr>
            <a:r>
              <a:rPr lang="en-US" dirty="0" err="1" smtClean="0"/>
              <a:t>Untuk</a:t>
            </a:r>
            <a:r>
              <a:rPr lang="en-US" dirty="0" smtClean="0"/>
              <a:t> </a:t>
            </a:r>
            <a:r>
              <a:rPr lang="en-US" dirty="0" err="1" smtClean="0"/>
              <a:t>keberhasilan</a:t>
            </a:r>
            <a:r>
              <a:rPr lang="en-US" dirty="0" smtClean="0"/>
              <a:t> </a:t>
            </a:r>
            <a:r>
              <a:rPr lang="en-US" dirty="0" err="1" smtClean="0"/>
              <a:t>bakteriologis</a:t>
            </a:r>
            <a:r>
              <a:rPr lang="en-US" dirty="0" smtClean="0"/>
              <a:t>:</a:t>
            </a:r>
          </a:p>
          <a:p>
            <a:pPr eaLnBrk="1" hangingPunct="1">
              <a:buFont typeface="Wingdings" pitchFamily="2" charset="2"/>
              <a:buNone/>
              <a:defRPr/>
            </a:pPr>
            <a:r>
              <a:rPr lang="en-US" dirty="0" smtClean="0"/>
              <a:t>	[RR </a:t>
            </a:r>
            <a:r>
              <a:rPr lang="it-IT" dirty="0" smtClean="0"/>
              <a:t>(95% CI)=1.05 (1.00-1.10); </a:t>
            </a:r>
            <a:r>
              <a:rPr lang="it-IT" i="1" dirty="0" smtClean="0"/>
              <a:t>P=0.06]</a:t>
            </a: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UJI PROGNOSIS </a:t>
            </a:r>
            <a:br>
              <a:rPr lang="id-ID" dirty="0" smtClean="0"/>
            </a:br>
            <a:r>
              <a:rPr lang="id-ID" dirty="0" smtClean="0"/>
              <a:t>(umumnya studi kohort)</a:t>
            </a:r>
            <a:endParaRPr lang="id-ID" dirty="0"/>
          </a:p>
        </p:txBody>
      </p:sp>
      <p:sp>
        <p:nvSpPr>
          <p:cNvPr id="3" name="Content Placeholder 2"/>
          <p:cNvSpPr>
            <a:spLocks noGrp="1"/>
          </p:cNvSpPr>
          <p:nvPr>
            <p:ph idx="1"/>
          </p:nvPr>
        </p:nvSpPr>
        <p:spPr/>
        <p:txBody>
          <a:bodyPr/>
          <a:lstStyle/>
          <a:p>
            <a:pPr>
              <a:buNone/>
            </a:pPr>
            <a:r>
              <a:rPr lang="id-ID" dirty="0" smtClean="0"/>
              <a:t>UJI VALIDITAS STUDI KOHORT</a:t>
            </a:r>
          </a:p>
          <a:p>
            <a:r>
              <a:rPr lang="id-ID" sz="2600" dirty="0" smtClean="0"/>
              <a:t>Apakah awal penelitian didefinisikan dengan jelas dan taat asas, misalnya saat diagnsis ditegakkan</a:t>
            </a:r>
          </a:p>
          <a:p>
            <a:r>
              <a:rPr lang="id-ID" sz="2600" dirty="0" smtClean="0"/>
              <a:t>Apa follow up dilakukan secara memadai</a:t>
            </a:r>
          </a:p>
          <a:p>
            <a:r>
              <a:rPr lang="id-ID" sz="2600" dirty="0" smtClean="0"/>
              <a:t>Apakah outcome dinilai dengan kriteria objektif bila mungkin tersamar</a:t>
            </a:r>
          </a:p>
          <a:p>
            <a:r>
              <a:rPr lang="id-ID" sz="2600" dirty="0" smtClean="0"/>
              <a:t>Apaka diidentifikasi kelompok dengan prognosis yang berbeda</a:t>
            </a:r>
          </a:p>
          <a:p>
            <a:r>
              <a:rPr lang="id-ID" sz="2600" dirty="0" smtClean="0"/>
              <a:t>Apakah hasil sudah divalidasi pada kelompok subjek yang lain?</a:t>
            </a:r>
          </a:p>
          <a:p>
            <a:pPr>
              <a:buNone/>
            </a:pPr>
            <a:endParaRPr lang="id-ID"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600" dirty="0" smtClean="0"/>
              <a:t>Penilaian pentingnya studi prognosis</a:t>
            </a:r>
            <a:endParaRPr lang="id-ID" sz="3600" dirty="0"/>
          </a:p>
        </p:txBody>
      </p:sp>
      <p:sp>
        <p:nvSpPr>
          <p:cNvPr id="3" name="Content Placeholder 2"/>
          <p:cNvSpPr>
            <a:spLocks noGrp="1"/>
          </p:cNvSpPr>
          <p:nvPr>
            <p:ph idx="1"/>
          </p:nvPr>
        </p:nvSpPr>
        <p:spPr/>
        <p:txBody>
          <a:bodyPr/>
          <a:lstStyle/>
          <a:p>
            <a:r>
              <a:rPr lang="id-ID" dirty="0" smtClean="0"/>
              <a:t>Berapa besar kemungkinan terjadinya outcome dari waktu ke waktu?</a:t>
            </a:r>
          </a:p>
          <a:p>
            <a:r>
              <a:rPr lang="id-ID" dirty="0" smtClean="0"/>
              <a:t>Berapa tepatkah estimasi terjadinya outcome yang diteliti? Ini dapat dinilai dengan perhitungan interval kepercayaan baik terhadap risiko relatif maupun proporsi terjadinya outcome pada waktu-waktu tertentu</a:t>
            </a:r>
            <a:endParaRPr lang="id-ID"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600" dirty="0" smtClean="0"/>
              <a:t>Penilaian terhadap kemampu terapan hasil penelitian</a:t>
            </a:r>
            <a:endParaRPr lang="id-ID" sz="3600" dirty="0"/>
          </a:p>
        </p:txBody>
      </p:sp>
      <p:sp>
        <p:nvSpPr>
          <p:cNvPr id="3" name="Content Placeholder 2"/>
          <p:cNvSpPr>
            <a:spLocks noGrp="1"/>
          </p:cNvSpPr>
          <p:nvPr>
            <p:ph idx="1"/>
          </p:nvPr>
        </p:nvSpPr>
        <p:spPr/>
        <p:txBody>
          <a:bodyPr/>
          <a:lstStyle/>
          <a:p>
            <a:r>
              <a:rPr lang="id-ID" dirty="0" smtClean="0"/>
              <a:t>Apakah pasien kita mirip dengan subjek penelitian</a:t>
            </a:r>
          </a:p>
          <a:p>
            <a:r>
              <a:rPr lang="id-ID" dirty="0" smtClean="0"/>
              <a:t>Apakah simpulan kita terhadap hasil studi bermanfaat bila disampaikan kepada pasienn kita?</a:t>
            </a:r>
            <a:endParaRPr lang="id-ID"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Meta analisis</a:t>
            </a:r>
            <a:endParaRPr lang="id-ID" dirty="0"/>
          </a:p>
        </p:txBody>
      </p:sp>
      <p:sp>
        <p:nvSpPr>
          <p:cNvPr id="3" name="Content Placeholder 2"/>
          <p:cNvSpPr>
            <a:spLocks noGrp="1"/>
          </p:cNvSpPr>
          <p:nvPr>
            <p:ph idx="1"/>
          </p:nvPr>
        </p:nvSpPr>
        <p:spPr/>
        <p:txBody>
          <a:bodyPr/>
          <a:lstStyle/>
          <a:p>
            <a:pPr>
              <a:buNone/>
            </a:pPr>
            <a:r>
              <a:rPr lang="id-ID" dirty="0" smtClean="0"/>
              <a:t>Penilaian validitas meta analisis</a:t>
            </a:r>
          </a:p>
          <a:p>
            <a:r>
              <a:rPr lang="id-ID" sz="2800" dirty="0" smtClean="0"/>
              <a:t>Apakah disebutkan latar beakang dilakukan meta analisis dengan jelas?</a:t>
            </a:r>
          </a:p>
          <a:p>
            <a:r>
              <a:rPr lang="id-ID" sz="2800" dirty="0" smtClean="0"/>
              <a:t>Apakah disebutkan kriteria inklusi studi yang disertakan dalam meta analisis dengan cara penelusuran pustaka yang relevan?</a:t>
            </a:r>
          </a:p>
          <a:p>
            <a:r>
              <a:rPr lang="id-ID" sz="2800" dirty="0" smtClean="0"/>
              <a:t>Apakah diakukan telaah validitas setiap studi yang disertakan?</a:t>
            </a:r>
          </a:p>
          <a:p>
            <a:r>
              <a:rPr lang="id-ID" sz="2800" dirty="0" smtClean="0"/>
              <a:t>Apakah hasil masig-masing studi lebih kurang konsisten satu dengan yang lain</a:t>
            </a:r>
            <a:endParaRPr lang="id-ID"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4000" dirty="0" smtClean="0"/>
              <a:t>Penilaian pentingnya meta analisis</a:t>
            </a:r>
            <a:endParaRPr lang="id-ID" sz="4000" dirty="0"/>
          </a:p>
        </p:txBody>
      </p:sp>
      <p:sp>
        <p:nvSpPr>
          <p:cNvPr id="3" name="Content Placeholder 2"/>
          <p:cNvSpPr>
            <a:spLocks noGrp="1"/>
          </p:cNvSpPr>
          <p:nvPr>
            <p:ph idx="1"/>
          </p:nvPr>
        </p:nvSpPr>
        <p:spPr/>
        <p:txBody>
          <a:bodyPr/>
          <a:lstStyle/>
          <a:p>
            <a:r>
              <a:rPr lang="id-ID" sz="2800" dirty="0" smtClean="0"/>
              <a:t>Apakah hasil total meta analisis berarti secarra klinis seingga mempengruhi tata laksana pasien? Hal ini dapat dinilai dari OR gabungan atau beda proporsi kesembuhan gabungan, masing2 dengan IK</a:t>
            </a:r>
          </a:p>
          <a:p>
            <a:pPr>
              <a:buNone/>
            </a:pPr>
            <a:r>
              <a:rPr lang="id-ID" sz="2800" dirty="0" smtClean="0"/>
              <a:t>Catatan NNT gabungan pada mete analisis dapat dihitung dengan tabel tertentu namun oleh sebagian ahli dianggap dapat menyebabkan kesalahan sehingga NNT meta analisis perlu diterapkan secara berhati hati.</a:t>
            </a:r>
            <a:endParaRPr lang="id-ID"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sz="3600" dirty="0" smtClean="0"/>
              <a:t>Kemamputerapan hasil meta analisis bag pasien kita</a:t>
            </a:r>
            <a:endParaRPr lang="id-ID" sz="3600" dirty="0"/>
          </a:p>
        </p:txBody>
      </p:sp>
      <p:sp>
        <p:nvSpPr>
          <p:cNvPr id="3" name="Content Placeholder 2"/>
          <p:cNvSpPr>
            <a:spLocks noGrp="1"/>
          </p:cNvSpPr>
          <p:nvPr>
            <p:ph idx="1"/>
          </p:nvPr>
        </p:nvSpPr>
        <p:spPr/>
        <p:txBody>
          <a:bodyPr/>
          <a:lstStyle/>
          <a:p>
            <a:r>
              <a:rPr lang="id-ID" dirty="0" smtClean="0"/>
              <a:t>Apakah pasien kita mirip dengan karakteristik pada pasien studi yang dilakukan meta analisis</a:t>
            </a:r>
          </a:p>
          <a:p>
            <a:r>
              <a:rPr lang="id-ID" dirty="0" smtClean="0"/>
              <a:t>Apakah terapi tersebut tersdia, terjangkau dan dapat ditrima pasien?</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articles based on the types of clinical question</a:t>
            </a:r>
            <a:endParaRPr lang="id-ID" dirty="0"/>
          </a:p>
        </p:txBody>
      </p:sp>
      <p:sp>
        <p:nvSpPr>
          <p:cNvPr id="3" name="Content Placeholder 2"/>
          <p:cNvSpPr>
            <a:spLocks noGrp="1"/>
          </p:cNvSpPr>
          <p:nvPr>
            <p:ph idx="1"/>
          </p:nvPr>
        </p:nvSpPr>
        <p:spPr>
          <a:xfrm>
            <a:off x="457200" y="1981200"/>
            <a:ext cx="8229600" cy="4149725"/>
          </a:xfrm>
        </p:spPr>
        <p:txBody>
          <a:bodyPr/>
          <a:lstStyle/>
          <a:p>
            <a:endParaRPr lang="id-ID" dirty="0"/>
          </a:p>
        </p:txBody>
      </p:sp>
      <p:pic>
        <p:nvPicPr>
          <p:cNvPr id="41986" name="Picture 2"/>
          <p:cNvPicPr>
            <a:picLocks noChangeAspect="1" noChangeArrowheads="1"/>
          </p:cNvPicPr>
          <p:nvPr/>
        </p:nvPicPr>
        <p:blipFill>
          <a:blip r:embed="rId2"/>
          <a:srcRect/>
          <a:stretch>
            <a:fillRect/>
          </a:stretch>
        </p:blipFill>
        <p:spPr bwMode="auto">
          <a:xfrm>
            <a:off x="990600" y="1752600"/>
            <a:ext cx="7467600" cy="47901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Kekuatan</a:t>
            </a:r>
            <a:r>
              <a:rPr lang="en-US" dirty="0" smtClean="0"/>
              <a:t> </a:t>
            </a:r>
            <a:r>
              <a:rPr lang="en-US" dirty="0" err="1" smtClean="0"/>
              <a:t>bukti</a:t>
            </a:r>
            <a:endParaRPr lang="id-ID" dirty="0"/>
          </a:p>
        </p:txBody>
      </p:sp>
      <p:sp>
        <p:nvSpPr>
          <p:cNvPr id="3" name="Content Placeholder 2"/>
          <p:cNvSpPr>
            <a:spLocks noGrp="1"/>
          </p:cNvSpPr>
          <p:nvPr>
            <p:ph idx="1"/>
          </p:nvPr>
        </p:nvSpPr>
        <p:spPr/>
        <p:txBody>
          <a:bodyPr/>
          <a:lstStyle/>
          <a:p>
            <a:endParaRPr lang="id-ID"/>
          </a:p>
        </p:txBody>
      </p:sp>
      <p:pic>
        <p:nvPicPr>
          <p:cNvPr id="4" name="Picture 3"/>
          <p:cNvPicPr>
            <a:picLocks noChangeAspect="1" noChangeArrowheads="1"/>
          </p:cNvPicPr>
          <p:nvPr/>
        </p:nvPicPr>
        <p:blipFill>
          <a:blip r:embed="rId2"/>
          <a:srcRect/>
          <a:stretch>
            <a:fillRect/>
          </a:stretch>
        </p:blipFill>
        <p:spPr bwMode="auto">
          <a:xfrm>
            <a:off x="1143000" y="1447800"/>
            <a:ext cx="6691313" cy="46466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In CA what </a:t>
            </a:r>
            <a:r>
              <a:rPr lang="en-US" dirty="0"/>
              <a:t>should be evaluated?</a:t>
            </a:r>
          </a:p>
        </p:txBody>
      </p:sp>
      <p:sp>
        <p:nvSpPr>
          <p:cNvPr id="5123" name="Rectangle 3"/>
          <p:cNvSpPr>
            <a:spLocks noGrp="1" noChangeArrowheads="1"/>
          </p:cNvSpPr>
          <p:nvPr>
            <p:ph type="body" idx="1"/>
          </p:nvPr>
        </p:nvSpPr>
        <p:spPr>
          <a:xfrm>
            <a:off x="457200" y="2209800"/>
            <a:ext cx="8229600" cy="3921125"/>
          </a:xfrm>
        </p:spPr>
        <p:txBody>
          <a:bodyPr/>
          <a:lstStyle/>
          <a:p>
            <a:r>
              <a:rPr lang="en-US"/>
              <a:t>Is the study </a:t>
            </a:r>
            <a:r>
              <a:rPr lang="en-US" b="1"/>
              <a:t>valid</a:t>
            </a:r>
            <a:r>
              <a:rPr lang="en-US"/>
              <a:t>?</a:t>
            </a:r>
          </a:p>
          <a:p>
            <a:r>
              <a:rPr lang="en-US"/>
              <a:t>Is the study </a:t>
            </a:r>
            <a:r>
              <a:rPr lang="en-US" b="1"/>
              <a:t>important</a:t>
            </a:r>
            <a:r>
              <a:rPr lang="en-US"/>
              <a:t>?</a:t>
            </a:r>
          </a:p>
          <a:p>
            <a:r>
              <a:rPr lang="en-US"/>
              <a:t>Is the result of the study </a:t>
            </a:r>
            <a:r>
              <a:rPr lang="en-US" b="1"/>
              <a:t>can be applied</a:t>
            </a:r>
            <a:r>
              <a:rPr lang="en-US"/>
              <a:t> to solve our patient’s problem?</a:t>
            </a:r>
          </a:p>
          <a:p>
            <a:pPr>
              <a:buFont typeface="Wingdings" pitchFamily="2" charset="2"/>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a:p>
        </p:txBody>
      </p:sp>
      <p:sp>
        <p:nvSpPr>
          <p:cNvPr id="4" name="Rectangle 3"/>
          <p:cNvSpPr/>
          <p:nvPr/>
        </p:nvSpPr>
        <p:spPr>
          <a:xfrm>
            <a:off x="1680022" y="2967335"/>
            <a:ext cx="6538970" cy="923330"/>
          </a:xfrm>
          <a:prstGeom prst="rect">
            <a:avLst/>
          </a:prstGeom>
          <a:noFill/>
        </p:spPr>
        <p:txBody>
          <a:bodyPr wrap="none" lIns="91440" tIns="45720" rIns="91440" bIns="45720">
            <a:spAutoFit/>
          </a:bodyPr>
          <a:lstStyle/>
          <a:p>
            <a:pPr algn="ctr"/>
            <a:r>
              <a:rPr lang="en-US" sz="5400" b="1" cap="none" spc="200" dirty="0" smtClean="0">
                <a:ln w="29210">
                  <a:solidFill>
                    <a:schemeClr val="accent3">
                      <a:tint val="10000"/>
                    </a:schemeClr>
                  </a:solidFill>
                </a:ln>
                <a:solidFill>
                  <a:srgbClr val="00B0F0"/>
                </a:solidFill>
                <a:effectLst>
                  <a:innerShdw blurRad="50800" dist="50800" dir="8100000">
                    <a:srgbClr val="7D7D7D">
                      <a:alpha val="73000"/>
                    </a:srgbClr>
                  </a:innerShdw>
                </a:effectLst>
              </a:rPr>
              <a:t>UJI DIAGNOSTIK</a:t>
            </a:r>
            <a:endParaRPr lang="en-US" sz="5400" b="1" cap="none" spc="200" dirty="0">
              <a:ln w="29210">
                <a:solidFill>
                  <a:schemeClr val="accent3">
                    <a:tint val="10000"/>
                  </a:schemeClr>
                </a:solidFill>
              </a:ln>
              <a:solidFill>
                <a:srgbClr val="00B0F0"/>
              </a:solidFill>
              <a:effectLst>
                <a:innerShdw blurRad="50800" dist="50800" dir="8100000">
                  <a:srgbClr val="7D7D7D">
                    <a:alpha val="73000"/>
                  </a:srgbClr>
                </a:inn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Validitas</a:t>
            </a:r>
            <a:r>
              <a:rPr lang="en-US" dirty="0" smtClean="0"/>
              <a:t> </a:t>
            </a:r>
            <a:r>
              <a:rPr lang="en-US" dirty="0" err="1" smtClean="0"/>
              <a:t>uji</a:t>
            </a:r>
            <a:r>
              <a:rPr lang="en-US" dirty="0" smtClean="0"/>
              <a:t> </a:t>
            </a:r>
            <a:r>
              <a:rPr lang="en-US" dirty="0" err="1" smtClean="0"/>
              <a:t>diagnostik</a:t>
            </a:r>
            <a:r>
              <a:rPr lang="en-US" dirty="0" smtClean="0"/>
              <a:t> </a:t>
            </a:r>
            <a:br>
              <a:rPr lang="en-US" dirty="0" smtClean="0"/>
            </a:br>
            <a:r>
              <a:rPr lang="en-US" dirty="0" smtClean="0"/>
              <a:t>(</a:t>
            </a:r>
            <a:r>
              <a:rPr lang="en-US" dirty="0" err="1" smtClean="0"/>
              <a:t>lihat</a:t>
            </a:r>
            <a:r>
              <a:rPr lang="en-US" dirty="0" smtClean="0"/>
              <a:t> </a:t>
            </a:r>
            <a:r>
              <a:rPr lang="en-US" dirty="0" err="1" smtClean="0"/>
              <a:t>metode</a:t>
            </a:r>
            <a:r>
              <a:rPr lang="en-US" dirty="0" smtClean="0"/>
              <a:t> </a:t>
            </a:r>
            <a:r>
              <a:rPr lang="en-US" dirty="0" err="1" smtClean="0"/>
              <a:t>penelitian</a:t>
            </a:r>
            <a:r>
              <a:rPr lang="en-US" dirty="0" smtClean="0"/>
              <a:t>)</a:t>
            </a:r>
            <a:endParaRPr lang="id-ID" dirty="0"/>
          </a:p>
        </p:txBody>
      </p:sp>
      <p:sp>
        <p:nvSpPr>
          <p:cNvPr id="3" name="Content Placeholder 2"/>
          <p:cNvSpPr>
            <a:spLocks noGrp="1"/>
          </p:cNvSpPr>
          <p:nvPr>
            <p:ph idx="1"/>
          </p:nvPr>
        </p:nvSpPr>
        <p:spPr/>
        <p:txBody>
          <a:bodyPr/>
          <a:lstStyle/>
          <a:p>
            <a:r>
              <a:rPr lang="id-ID" dirty="0" smtClean="0"/>
              <a:t>Penilaian validitas uji diagnostik:</a:t>
            </a:r>
          </a:p>
          <a:p>
            <a:pPr lvl="1"/>
            <a:r>
              <a:rPr lang="id-ID" sz="2400" dirty="0" smtClean="0"/>
              <a:t>Apakah penelitian uji diagnostik dilakukan secara tersamar dengan baku emas yang benar?</a:t>
            </a:r>
          </a:p>
          <a:p>
            <a:pPr lvl="1"/>
            <a:r>
              <a:rPr lang="id-ID" sz="2400" dirty="0" smtClean="0"/>
              <a:t>Apakah uji diagnostik dilakukan terhadap pasien dengan spektrum penyakit atau kelainan yang memadai seingga dapat diterapkan dalam praktek sehari-hari?</a:t>
            </a:r>
          </a:p>
          <a:p>
            <a:pPr lvl="1"/>
            <a:r>
              <a:rPr lang="id-ID" sz="2400" dirty="0" smtClean="0"/>
              <a:t>Apakah pemeriksaan dengan baku emas dilakukan tanpa memandang hasil pemeriksaan dengan uji diagnostik?</a:t>
            </a:r>
            <a:endParaRPr lang="id-ID"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Balance</Template>
  <TotalTime>1797</TotalTime>
  <Words>1693</Words>
  <Application>Microsoft Office PowerPoint</Application>
  <PresentationFormat>On-screen Show (4:3)</PresentationFormat>
  <Paragraphs>189</Paragraphs>
  <Slides>47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47</vt:i4>
      </vt:variant>
    </vt:vector>
  </HeadingPairs>
  <TitlesOfParts>
    <vt:vector size="49" baseType="lpstr">
      <vt:lpstr>Balance</vt:lpstr>
      <vt:lpstr>Equation</vt:lpstr>
      <vt:lpstr> CRITICAL APPRAISAL</vt:lpstr>
      <vt:lpstr>Definition</vt:lpstr>
      <vt:lpstr>PowerPoint Presentation</vt:lpstr>
      <vt:lpstr>EBM</vt:lpstr>
      <vt:lpstr>Types of articles based on the types of clinical question</vt:lpstr>
      <vt:lpstr>Kekuatan bukti</vt:lpstr>
      <vt:lpstr>In CA what should be evaluated?</vt:lpstr>
      <vt:lpstr>PowerPoint Presentation</vt:lpstr>
      <vt:lpstr>Validitas uji diagnostik  (lihat metode penelitian)</vt:lpstr>
      <vt:lpstr>Penilaian pentingnya uji diagnostik (lihat result)</vt:lpstr>
      <vt:lpstr>PowerPoint Presentation</vt:lpstr>
      <vt:lpstr>PowerPoint Presentation</vt:lpstr>
      <vt:lpstr>PowerPoint Presentation</vt:lpstr>
      <vt:lpstr>PowerPoint Presentation</vt:lpstr>
      <vt:lpstr>PowerPoint Presentation</vt:lpstr>
      <vt:lpstr>Hitung </vt:lpstr>
      <vt:lpstr>PowerPoint Presentation</vt:lpstr>
      <vt:lpstr>Kemamputerapan uji diagnostik (lihat metode, sampel dan hasil)</vt:lpstr>
      <vt:lpstr>PowerPoint Presentation</vt:lpstr>
      <vt:lpstr>Uji validitas uji klinis/ terapi (lihat metode penelitian)</vt:lpstr>
      <vt:lpstr>PowerPoint Presentation</vt:lpstr>
      <vt:lpstr>PowerPoint Presentation</vt:lpstr>
      <vt:lpstr>Penilaian pentingnya uji terapi/uji klinis (lihat result)</vt:lpstr>
      <vt:lpstr>PowerPoint Presentation</vt:lpstr>
      <vt:lpstr>PowerPoint Presentation</vt:lpstr>
      <vt:lpstr>PEMAKNAAN</vt:lpstr>
      <vt:lpstr>Pemaknaan ….</vt:lpstr>
      <vt:lpstr>PowerPoint Presentation</vt:lpstr>
      <vt:lpstr>Can the result be applied (lihat sampel)</vt:lpstr>
      <vt:lpstr>PowerPoint Presentation</vt:lpstr>
      <vt:lpstr>Analyze this</vt:lpstr>
      <vt:lpstr>PowerPoint Presentation</vt:lpstr>
      <vt:lpstr>PowerPoint Presentation</vt:lpstr>
      <vt:lpstr>PowerPoint Presentation</vt:lpstr>
      <vt:lpstr>Analisis</vt:lpstr>
      <vt:lpstr>Contoh lain</vt:lpstr>
      <vt:lpstr>PowerPoint Presentation</vt:lpstr>
      <vt:lpstr>Pertimbangkan:</vt:lpstr>
      <vt:lpstr>success</vt:lpstr>
      <vt:lpstr>Keberhasilan bakteriologis</vt:lpstr>
      <vt:lpstr>PowerPoint Presentation</vt:lpstr>
      <vt:lpstr>UJI PROGNOSIS  (umumnya studi kohort)</vt:lpstr>
      <vt:lpstr>Penilaian pentingnya studi prognosis</vt:lpstr>
      <vt:lpstr>Penilaian terhadap kemampu terapan hasil penelitian</vt:lpstr>
      <vt:lpstr>Meta analisis</vt:lpstr>
      <vt:lpstr>Penilaian pentingnya meta analisis</vt:lpstr>
      <vt:lpstr>Kemamputerapan hasil meta analisis bag pasien kita</vt:lpstr>
    </vt:vector>
  </TitlesOfParts>
  <Company>fk unissula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CRITICAL APPRAISAL</dc:title>
  <dc:creator>bu endang</dc:creator>
  <cp:lastModifiedBy>Ummu Thorieq</cp:lastModifiedBy>
  <cp:revision>57</cp:revision>
  <dcterms:created xsi:type="dcterms:W3CDTF">2008-10-27T20:52:36Z</dcterms:created>
  <dcterms:modified xsi:type="dcterms:W3CDTF">2013-06-27T03:45:23Z</dcterms:modified>
</cp:coreProperties>
</file>